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58" r:id="rId3"/>
    <p:sldId id="279" r:id="rId4"/>
    <p:sldId id="287" r:id="rId5"/>
    <p:sldId id="296" r:id="rId6"/>
    <p:sldId id="294" r:id="rId7"/>
    <p:sldId id="295" r:id="rId8"/>
    <p:sldId id="260" r:id="rId9"/>
    <p:sldId id="259" r:id="rId10"/>
    <p:sldId id="261" r:id="rId11"/>
    <p:sldId id="262" r:id="rId12"/>
    <p:sldId id="291" r:id="rId13"/>
    <p:sldId id="292" r:id="rId14"/>
    <p:sldId id="293" r:id="rId15"/>
    <p:sldId id="283" r:id="rId16"/>
    <p:sldId id="264" r:id="rId17"/>
    <p:sldId id="272" r:id="rId18"/>
    <p:sldId id="273" r:id="rId19"/>
    <p:sldId id="274" r:id="rId20"/>
    <p:sldId id="275" r:id="rId21"/>
    <p:sldId id="276" r:id="rId22"/>
    <p:sldId id="266" r:id="rId23"/>
    <p:sldId id="278" r:id="rId24"/>
  </p:sldIdLst>
  <p:sldSz cx="11522075" cy="6480175"/>
  <p:notesSz cx="6797675" cy="9926638"/>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31800" indent="25400" algn="l" rtl="0" fontAlgn="base">
      <a:spcBef>
        <a:spcPct val="0"/>
      </a:spcBef>
      <a:spcAft>
        <a:spcPct val="0"/>
      </a:spcAft>
      <a:defRPr b="1" kern="1200">
        <a:solidFill>
          <a:schemeClr val="tx1"/>
        </a:solidFill>
        <a:latin typeface="Arial" charset="0"/>
        <a:ea typeface="+mn-ea"/>
        <a:cs typeface="+mn-cs"/>
      </a:defRPr>
    </a:lvl2pPr>
    <a:lvl3pPr marL="863600" indent="50800" algn="l" rtl="0" fontAlgn="base">
      <a:spcBef>
        <a:spcPct val="0"/>
      </a:spcBef>
      <a:spcAft>
        <a:spcPct val="0"/>
      </a:spcAft>
      <a:defRPr b="1" kern="1200">
        <a:solidFill>
          <a:schemeClr val="tx1"/>
        </a:solidFill>
        <a:latin typeface="Arial" charset="0"/>
        <a:ea typeface="+mn-ea"/>
        <a:cs typeface="+mn-cs"/>
      </a:defRPr>
    </a:lvl3pPr>
    <a:lvl4pPr marL="1295400" indent="76200" algn="l" rtl="0" fontAlgn="base">
      <a:spcBef>
        <a:spcPct val="0"/>
      </a:spcBef>
      <a:spcAft>
        <a:spcPct val="0"/>
      </a:spcAft>
      <a:defRPr b="1" kern="1200">
        <a:solidFill>
          <a:schemeClr val="tx1"/>
        </a:solidFill>
        <a:latin typeface="Arial" charset="0"/>
        <a:ea typeface="+mn-ea"/>
        <a:cs typeface="+mn-cs"/>
      </a:defRPr>
    </a:lvl4pPr>
    <a:lvl5pPr marL="1727200" indent="1016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FF00"/>
    <a:srgbClr val="C86464"/>
    <a:srgbClr val="FF3300"/>
    <a:srgbClr val="4D4D4D"/>
    <a:srgbClr val="6699FF"/>
    <a:srgbClr val="FFCC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492" autoAdjust="0"/>
    <p:restoredTop sz="86103" autoAdjust="0"/>
  </p:normalViewPr>
  <p:slideViewPr>
    <p:cSldViewPr snapToGrid="0">
      <p:cViewPr>
        <p:scale>
          <a:sx n="100" d="100"/>
          <a:sy n="100" d="100"/>
        </p:scale>
        <p:origin x="-1008" y="-540"/>
      </p:cViewPr>
      <p:guideLst>
        <p:guide orient="horz" pos="2041"/>
        <p:guide pos="36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9" d="100"/>
          <a:sy n="59" d="100"/>
        </p:scale>
        <p:origin x="-2214" y="-84"/>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3954"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GB"/>
          </a:p>
        </p:txBody>
      </p:sp>
      <p:sp>
        <p:nvSpPr>
          <p:cNvPr id="253955" name="Rectangle 3"/>
          <p:cNvSpPr>
            <a:spLocks noGrp="1" noChangeArrowheads="1"/>
          </p:cNvSpPr>
          <p:nvPr>
            <p:ph type="dt" sz="quarter"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GB"/>
          </a:p>
        </p:txBody>
      </p:sp>
      <p:sp>
        <p:nvSpPr>
          <p:cNvPr id="253956" name="Rectangle 4"/>
          <p:cNvSpPr>
            <a:spLocks noGrp="1" noChangeArrowheads="1"/>
          </p:cNvSpPr>
          <p:nvPr>
            <p:ph type="ftr" sz="quarter" idx="2"/>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endParaRPr lang="en-GB"/>
          </a:p>
        </p:txBody>
      </p:sp>
      <p:sp>
        <p:nvSpPr>
          <p:cNvPr id="253957" name="Rectangle 5"/>
          <p:cNvSpPr>
            <a:spLocks noGrp="1" noChangeArrowheads="1"/>
          </p:cNvSpPr>
          <p:nvPr>
            <p:ph type="sldNum" sz="quarter" idx="3"/>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pPr>
              <a:defRPr/>
            </a:pPr>
            <a:fld id="{E987FA07-3E10-4B6B-8B98-6E6C76F84F9E}"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US"/>
          </a:p>
        </p:txBody>
      </p:sp>
      <p:sp>
        <p:nvSpPr>
          <p:cNvPr id="17411"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endParaRPr lang="en-US"/>
          </a:p>
        </p:txBody>
      </p:sp>
      <p:sp>
        <p:nvSpPr>
          <p:cNvPr id="17415" name="Rectangle 7"/>
          <p:cNvSpPr>
            <a:spLocks noGrp="1" noChangeArrowheads="1"/>
          </p:cNvSpPr>
          <p:nvPr>
            <p:ph type="sldNum" sz="quarter" idx="5"/>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pPr>
              <a:defRPr/>
            </a:pPr>
            <a:fld id="{B1A4B8CD-C89F-4A5D-B22C-E1ACDE12E9B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Arial" charset="0"/>
        <a:ea typeface="+mn-ea"/>
        <a:cs typeface="+mn-cs"/>
      </a:defRPr>
    </a:lvl1pPr>
    <a:lvl2pPr marL="431800" algn="l" rtl="0" eaLnBrk="0" fontAlgn="base" hangingPunct="0">
      <a:spcBef>
        <a:spcPct val="30000"/>
      </a:spcBef>
      <a:spcAft>
        <a:spcPct val="0"/>
      </a:spcAft>
      <a:defRPr sz="1100" kern="1200">
        <a:solidFill>
          <a:schemeClr val="tx1"/>
        </a:solidFill>
        <a:latin typeface="Arial" charset="0"/>
        <a:ea typeface="+mn-ea"/>
        <a:cs typeface="+mn-cs"/>
      </a:defRPr>
    </a:lvl2pPr>
    <a:lvl3pPr marL="863600" algn="l" rtl="0" eaLnBrk="0" fontAlgn="base" hangingPunct="0">
      <a:spcBef>
        <a:spcPct val="30000"/>
      </a:spcBef>
      <a:spcAft>
        <a:spcPct val="0"/>
      </a:spcAft>
      <a:defRPr sz="1100" kern="1200">
        <a:solidFill>
          <a:schemeClr val="tx1"/>
        </a:solidFill>
        <a:latin typeface="Arial" charset="0"/>
        <a:ea typeface="+mn-ea"/>
        <a:cs typeface="+mn-cs"/>
      </a:defRPr>
    </a:lvl3pPr>
    <a:lvl4pPr marL="1295400" algn="l" rtl="0" eaLnBrk="0" fontAlgn="base" hangingPunct="0">
      <a:spcBef>
        <a:spcPct val="30000"/>
      </a:spcBef>
      <a:spcAft>
        <a:spcPct val="0"/>
      </a:spcAft>
      <a:defRPr sz="1100" kern="1200">
        <a:solidFill>
          <a:schemeClr val="tx1"/>
        </a:solidFill>
        <a:latin typeface="Arial" charset="0"/>
        <a:ea typeface="+mn-ea"/>
        <a:cs typeface="+mn-cs"/>
      </a:defRPr>
    </a:lvl4pPr>
    <a:lvl5pPr marL="1727200" algn="l" rtl="0" eaLnBrk="0" fontAlgn="base" hangingPunct="0">
      <a:spcBef>
        <a:spcPct val="30000"/>
      </a:spcBef>
      <a:spcAft>
        <a:spcPct val="0"/>
      </a:spcAft>
      <a:defRPr sz="1100" kern="1200">
        <a:solidFill>
          <a:schemeClr val="tx1"/>
        </a:solidFill>
        <a:latin typeface="Arial" charset="0"/>
        <a:ea typeface="+mn-ea"/>
        <a:cs typeface="+mn-cs"/>
      </a:defRPr>
    </a:lvl5pPr>
    <a:lvl6pPr marL="2160727" algn="l" defTabSz="864291" rtl="0" eaLnBrk="1" latinLnBrk="0" hangingPunct="1">
      <a:defRPr sz="1100" kern="1200">
        <a:solidFill>
          <a:schemeClr val="tx1"/>
        </a:solidFill>
        <a:latin typeface="+mn-lt"/>
        <a:ea typeface="+mn-ea"/>
        <a:cs typeface="+mn-cs"/>
      </a:defRPr>
    </a:lvl6pPr>
    <a:lvl7pPr marL="2592873" algn="l" defTabSz="864291" rtl="0" eaLnBrk="1" latinLnBrk="0" hangingPunct="1">
      <a:defRPr sz="1100" kern="1200">
        <a:solidFill>
          <a:schemeClr val="tx1"/>
        </a:solidFill>
        <a:latin typeface="+mn-lt"/>
        <a:ea typeface="+mn-ea"/>
        <a:cs typeface="+mn-cs"/>
      </a:defRPr>
    </a:lvl7pPr>
    <a:lvl8pPr marL="3025018" algn="l" defTabSz="864291" rtl="0" eaLnBrk="1" latinLnBrk="0" hangingPunct="1">
      <a:defRPr sz="1100" kern="1200">
        <a:solidFill>
          <a:schemeClr val="tx1"/>
        </a:solidFill>
        <a:latin typeface="+mn-lt"/>
        <a:ea typeface="+mn-ea"/>
        <a:cs typeface="+mn-cs"/>
      </a:defRPr>
    </a:lvl8pPr>
    <a:lvl9pPr marL="3457164" algn="l" defTabSz="864291"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39D89D3C-F6BC-4B79-AFB0-D78C5570DC61}" type="slidenum">
              <a:rPr lang="en-US" smtClean="0"/>
              <a:pPr/>
              <a:t>1</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r>
              <a:rPr lang="en-US" b="1" i="1" smtClean="0"/>
              <a:t>I’m here to talk about a new concept we are looking at for the NGP called Insanely Twisted Shadow Planet</a:t>
            </a:r>
          </a:p>
          <a:p>
            <a:pPr eaLnBrk="1" hangingPunct="1"/>
            <a:endParaRPr lang="en-US" b="1" i="1" smtClean="0"/>
          </a:p>
          <a:p>
            <a:pPr eaLnBrk="1" hangingPunct="1"/>
            <a:endParaRPr lang="en-US" b="1" i="1" smtClean="0"/>
          </a:p>
          <a:p>
            <a:pPr eaLnBrk="1" hangingPunct="1"/>
            <a:r>
              <a:rPr lang="en-US" b="1" i="1" smtClean="0"/>
              <a:t>FINAL VERSION – 11/17/09 – 5:00 PM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F16225C9-F9B6-490B-BAD5-FD9C15701A9B}" type="slidenum">
              <a:rPr lang="en-US" smtClean="0"/>
              <a:pPr/>
              <a:t>2</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spcBef>
                <a:spcPct val="0"/>
              </a:spcBef>
            </a:pPr>
            <a:r>
              <a:rPr lang="en-GB" smtClean="0"/>
              <a:t>We see it as an action/puzzle game.  So while there is a lot of exploration the primary focus is action based shooting.</a:t>
            </a:r>
          </a:p>
          <a:p>
            <a:pPr eaLnBrk="1" hangingPunct="1">
              <a:spcBef>
                <a:spcPct val="0"/>
              </a:spcBef>
            </a:pPr>
            <a:r>
              <a:rPr lang="en-GB" smtClean="0"/>
              <a:t>While the game will have the pick up and play hooks that appeal to casual gamers we feel the art style and depth of the experience will also appeal to the more traditional Sony fanbase.</a:t>
            </a:r>
          </a:p>
          <a:p>
            <a:pPr eaLnBrk="1" hangingPunct="1">
              <a:spcBef>
                <a:spcPct val="0"/>
              </a:spcBef>
            </a:pPr>
            <a:r>
              <a:rPr lang="en-GB" smtClean="0"/>
              <a:t>The game is too large to be considered a snack sized NGP app but it also isn’t a full blown AAA sized game.  We feel it fits very comfortably into the mid sized game category.</a:t>
            </a:r>
          </a:p>
          <a:p>
            <a:pPr eaLnBrk="1" hangingPunct="1">
              <a:spcBef>
                <a:spcPct val="0"/>
              </a:spcBef>
            </a:pPr>
            <a:r>
              <a:rPr lang="en-GB" smtClean="0"/>
              <a:t>The primary focus on bringing this to the NGP is front and back touch and the microphone but there are also some great ideas for motion and the cameras.</a:t>
            </a:r>
          </a:p>
          <a:p>
            <a:pPr eaLnBrk="1" hangingPunct="1"/>
            <a:endParaRPr lang="en-US" b="1"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1D779EE4-82C3-484B-90CF-8A20888AA743}" type="slidenum">
              <a:rPr lang="en-US" smtClean="0"/>
              <a:pPr/>
              <a:t>3</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r>
              <a:rPr lang="en-GB" smtClean="0"/>
              <a:t>Were hoping to get feedback on the concept in general and hear thoughts on the game as an NGP title and well as hear from SCEE if the title might have some appeal in Europe.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9D65BB84-E056-4AEF-8149-8BDAEA3A0023}" type="slidenum">
              <a:rPr lang="en-US" smtClean="0"/>
              <a:pPr/>
              <a:t>4</a:t>
            </a:fld>
            <a:endParaRPr lang="en-US" smtClean="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r>
              <a:rPr lang="en-GB" smtClean="0"/>
              <a:t>We feel that Insanely Twisted focuses on two key areas within are strategic initiatives.</a:t>
            </a:r>
          </a:p>
          <a:p>
            <a:pPr eaLnBrk="1" hangingPunct="1"/>
            <a:endParaRPr lang="en-GB" smtClean="0"/>
          </a:p>
          <a:p>
            <a:pPr eaLnBrk="1" hangingPunct="1"/>
            <a:r>
              <a:rPr lang="en-GB" smtClean="0"/>
              <a:t>For one it is going to be a new and exclusive IP that has multiple avenues for expansion and number two, it will be a showcase title for the launch of the NGP both graphically and that exploits the unique feature set of the device.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txBox="1">
            <a:spLocks noGrp="1" noChangeArrowheads="1"/>
          </p:cNvSpPr>
          <p:nvPr/>
        </p:nvSpPr>
        <p:spPr bwMode="auto">
          <a:xfrm>
            <a:off x="3851275" y="9428163"/>
            <a:ext cx="2944813" cy="496887"/>
          </a:xfrm>
          <a:prstGeom prst="rect">
            <a:avLst/>
          </a:prstGeom>
          <a:noFill/>
          <a:ln w="9525">
            <a:noFill/>
            <a:miter lim="800000"/>
            <a:headEnd/>
            <a:tailEnd/>
          </a:ln>
        </p:spPr>
        <p:txBody>
          <a:bodyPr anchor="b"/>
          <a:lstStyle/>
          <a:p>
            <a:pPr algn="r"/>
            <a:fld id="{764A0A35-7D57-49F1-8119-DE8C138BE174}" type="slidenum">
              <a:rPr lang="en-US" sz="1200" b="0"/>
              <a:pPr algn="r"/>
              <a:t>5</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r>
              <a:rPr lang="en-US" smtClean="0"/>
              <a:t>Insanely Twisted Shadow Planet is about exploring unique and beautiful worlds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47D6A11E-F091-4536-8CC8-2DEA679285F3}" type="slidenum">
              <a:rPr lang="en-US" smtClean="0"/>
              <a:pPr/>
              <a:t>6</a:t>
            </a:fld>
            <a:endParaRPr lang="en-US"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eaLnBrk="1" hangingPunct="1"/>
            <a:r>
              <a:rPr lang="en-US" smtClean="0"/>
              <a:t>Battling  unbelievable and incredible monsters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5C00C90E-23FF-49CC-8CDC-6A828DD814D0}" type="slidenum">
              <a:rPr lang="en-US" smtClean="0"/>
              <a:pPr/>
              <a:t>7</a:t>
            </a:fld>
            <a:endParaRPr lang="en-US" smtClean="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r>
              <a:rPr lang="en-US" smtClean="0"/>
              <a:t>And solving puzzles involving creatures, machinery, and the planets themselves.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FA53B056-E142-4FD4-BE2B-E6B7AC941BC7}" type="slidenum">
              <a:rPr lang="en-US" smtClean="0"/>
              <a:pPr/>
              <a:t>8</a:t>
            </a:fld>
            <a:endParaRPr lang="en-US"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GB" smtClean="0"/>
              <a:t>Here is a small video put together that shows gameplay</a:t>
            </a:r>
          </a:p>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42A50DAF-AD1B-47FD-8982-307EA9091AA1}" type="slidenum">
              <a:rPr lang="en-US" smtClean="0"/>
              <a:pPr/>
              <a:t>9</a:t>
            </a:fld>
            <a:endParaRPr lang="en-US" smtClean="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r>
              <a:rPr lang="en-US" smtClean="0"/>
              <a:t>The premise for the story is that a mysterious dark substance has overrun the solar system and is threatening your home world.  The player is sent out as their planet’s last hope to find the source “dark substance” and stop it from destroying everything.</a:t>
            </a:r>
          </a:p>
          <a:p>
            <a:pPr eaLnBrk="1" hangingPunct="1"/>
            <a:endParaRPr lang="en-US" smtClean="0"/>
          </a:p>
          <a:p>
            <a:pPr eaLnBrk="1" hangingPunct="1"/>
            <a:r>
              <a:rPr lang="en-US" smtClean="0"/>
              <a:t>Were billing this as a dark action packed 2-D side scroller with an emphasis on high quality 2-d animation</a:t>
            </a:r>
          </a:p>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9501BE95-4F99-48C3-8F53-82F6437D9EC3}" type="slidenum">
              <a:rPr lang="en-US" smtClean="0"/>
              <a:pPr/>
              <a:t>10</a:t>
            </a:fld>
            <a:endParaRPr lang="en-US"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lnSpc>
                <a:spcPct val="90000"/>
              </a:lnSpc>
            </a:pPr>
            <a:r>
              <a:rPr lang="en-GB" b="1" smtClean="0"/>
              <a:t>Core Experience</a:t>
            </a:r>
          </a:p>
          <a:p>
            <a:pPr eaLnBrk="1" hangingPunct="1">
              <a:lnSpc>
                <a:spcPct val="90000"/>
              </a:lnSpc>
            </a:pPr>
            <a:r>
              <a:rPr lang="en-GB" smtClean="0"/>
              <a:t>So at it’s core Insanely Twisted Shadow Planet is about exploring and uncovering the mysterious of fantastic worlds while dealing with imaginative enemies and solving puzzles.</a:t>
            </a:r>
          </a:p>
          <a:p>
            <a:pPr eaLnBrk="1" hangingPunct="1">
              <a:lnSpc>
                <a:spcPct val="90000"/>
              </a:lnSpc>
            </a:pPr>
            <a:endParaRPr lang="en-GB" b="1" smtClean="0"/>
          </a:p>
          <a:p>
            <a:pPr eaLnBrk="1" hangingPunct="1">
              <a:lnSpc>
                <a:spcPct val="90000"/>
              </a:lnSpc>
            </a:pPr>
            <a:r>
              <a:rPr lang="en-GB" b="1" smtClean="0"/>
              <a:t>Key Features</a:t>
            </a:r>
          </a:p>
          <a:p>
            <a:pPr eaLnBrk="1" hangingPunct="1"/>
            <a:r>
              <a:rPr lang="en-US" smtClean="0"/>
              <a:t>Exploration of the strange planets</a:t>
            </a:r>
          </a:p>
          <a:p>
            <a:pPr eaLnBrk="1" hangingPunct="1"/>
            <a:r>
              <a:rPr lang="en-US" smtClean="0"/>
              <a:t>Solving Fun and unique puzzle</a:t>
            </a:r>
          </a:p>
          <a:p>
            <a:pPr eaLnBrk="1" hangingPunct="1"/>
            <a:r>
              <a:rPr lang="en-US" smtClean="0"/>
              <a:t>Collecting and interacting with planet’s inhabitants</a:t>
            </a:r>
          </a:p>
          <a:p>
            <a:pPr eaLnBrk="1" hangingPunct="1"/>
            <a:r>
              <a:rPr lang="en-US" smtClean="0"/>
              <a:t>And a host of unique NGP features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719D0590-E8CC-473C-B7FB-579ADA8F686F}" type="slidenum">
              <a:rPr lang="en-US" smtClean="0"/>
              <a:pPr/>
              <a:t>11</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eaLnBrk="1" hangingPunct="1"/>
            <a:r>
              <a:rPr lang="en-GB" sz="1800" smtClean="0"/>
              <a:t>There will be approximately eight different planets for the players to explore.  Each will look completely different, contain different creatures and inhabitants and bosses.         Each planet will also showcase new mechanics.</a:t>
            </a:r>
          </a:p>
          <a:p>
            <a:pPr eaLnBrk="1" hangingPunct="1"/>
            <a:endParaRPr lang="en-GB" sz="1800" smtClean="0"/>
          </a:p>
          <a:p>
            <a:pPr eaLnBrk="1" hangingPunct="1"/>
            <a:r>
              <a:rPr lang="en-GB" sz="1800" smtClean="0"/>
              <a:t>The plan is for the player to be constantly having new experiences, being rewarded for successfully navigating the treacherous terrain and pushing the player towards the unknown. </a:t>
            </a:r>
            <a:endParaRPr lang="en-GB" smtClean="0"/>
          </a:p>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0483D456-9677-47BC-82D8-F2F7DCF08127}" type="slidenum">
              <a:rPr lang="en-US" smtClean="0"/>
              <a:pPr/>
              <a:t>12</a:t>
            </a:fld>
            <a:endParaRPr lang="en-US" smtClean="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r>
              <a:rPr lang="en-GB" sz="1800" smtClean="0"/>
              <a:t>You ship will have 8 different attachments that the player will use to either progress or find secrets.</a:t>
            </a:r>
          </a:p>
          <a:p>
            <a:pPr eaLnBrk="1" hangingPunct="1"/>
            <a:endParaRPr lang="en-GB" sz="1800" smtClean="0"/>
          </a:p>
          <a:p>
            <a:pPr eaLnBrk="1" hangingPunct="1"/>
            <a:r>
              <a:rPr lang="en-GB" sz="1800" smtClean="0"/>
              <a:t>For example here we have a lightning filled planets.  You’ll notice here that the lightning strikes their ship and that this machine has no power.  If they grab the wire running from the machine and the lightning strikes them it will power up the generator opening the door. </a:t>
            </a:r>
          </a:p>
          <a:p>
            <a:pPr eaLnBrk="1" hangingPunct="1"/>
            <a:endParaRPr lang="en-GB" sz="1800" smtClean="0"/>
          </a:p>
          <a:p>
            <a:pPr eaLnBrk="1" hangingPunct="1"/>
            <a:r>
              <a:rPr lang="en-GB" sz="1800" smtClean="0"/>
              <a:t>So they are clever, yet simple and easy to understand</a:t>
            </a:r>
            <a:endParaRPr lang="en-GB" smtClean="0"/>
          </a:p>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6508065A-0785-4D6F-9AC3-D1AA5C588801}" type="slidenum">
              <a:rPr lang="en-US" smtClean="0"/>
              <a:pPr/>
              <a:t>13</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GB" sz="1800" smtClean="0"/>
              <a:t>Each plante will have a wide variety of creatures that can be captured and experimented with. You'll be able to collect every creature (except bosses) and drop them off in new locations. When you put these little guys next to new creatures, they'll do everything from mating with each other to fight till the death. When they fight it out, well one side wins, when the mate, they'll create new creature combinations and potentially creating new characters and  opening up secrets.  There is also the potential for their to be a small trading element allowing players to trade different creatures they have collected with friends and a mild social component to the entire game.</a:t>
            </a:r>
            <a:endParaRPr lang="en-GB" smtClean="0"/>
          </a:p>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F7B9F70E-C3AA-4497-A27F-45506F8AF5F8}" type="slidenum">
              <a:rPr lang="en-US" smtClean="0"/>
              <a:pPr/>
              <a:t>14</a:t>
            </a:fld>
            <a:endParaRPr lang="en-US"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r>
              <a:rPr lang="en-GB" sz="1800" smtClean="0"/>
              <a:t>One thing the development team has focused on in the past few months is utilizing as many unique features on the NGP as they can. Here is an example of a puzzle that will use back touch.  There is a monster that the player needs to get passed that is emitting sound waves.  The player must grasp the “strings” that are emitting these waves, and strum the back panel in sync causing dissonance that will break the string.</a:t>
            </a:r>
          </a:p>
          <a:p>
            <a:pPr eaLnBrk="1" hangingPunct="1"/>
            <a:endParaRPr lang="en-GB" sz="1800" smtClean="0"/>
          </a:p>
          <a:p>
            <a:pPr eaLnBrk="1" hangingPunct="1"/>
            <a:r>
              <a:rPr lang="en-GB" sz="1800" smtClean="0"/>
              <a:t>There are more examples of back touch controls including guiding spotlights, tapping the back screen to make hidden creatures emerge, and finding seams and literally tearing holes in the levels.  </a:t>
            </a:r>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p:spPr>
        <p:txBody>
          <a:bodyPr/>
          <a:lstStyle/>
          <a:p>
            <a:pPr marL="0" lvl="1"/>
            <a:r>
              <a:rPr lang="en-US" smtClean="0"/>
              <a:t>Here’s another unique NGP feature that uses the microphone to help your ship break through an ice wall.  To do this the player must heat themselves up in a lava vent and then blow into the microphone just enough to keep them from over heating as they move to the ice wall which they can no melt.  After they can fully blow into the microphone to put out their ship.</a:t>
            </a:r>
          </a:p>
          <a:p>
            <a:pPr marL="0" lvl="1"/>
            <a:endParaRPr lang="en-US" smtClean="0"/>
          </a:p>
          <a:p>
            <a:pPr marL="0" lvl="1"/>
            <a:r>
              <a:rPr lang="en-US" smtClean="0"/>
              <a:t>Other uses of the microphone include scaring away clusters of enemies, stoking a fire, or creating massive sound blasts which stun enemies.</a:t>
            </a:r>
          </a:p>
          <a:p>
            <a:pPr marL="0" lvl="1"/>
            <a:endParaRPr lang="en-US" smtClean="0"/>
          </a:p>
          <a:p>
            <a:pPr marL="0" lvl="1"/>
            <a:r>
              <a:rPr lang="en-US" smtClean="0"/>
              <a:t>Some other components specific to the NGP we are looking at including in the game are using the front touch to draw a path for a missile to follow, using the accelerometer to shake away snow that has accumulated over passages, and covering up the camera to make nocturnal creatures emerge or blind certain enemies. </a:t>
            </a:r>
            <a:r>
              <a:rPr lang="en-GB" smtClean="0"/>
              <a:t>The teams very excited to be working with such a unique new interface and has a large list of other ideas.</a:t>
            </a:r>
            <a:endParaRPr lang="en-US" smtClean="0"/>
          </a:p>
          <a:p>
            <a:endParaRPr lang="en-US" smtClean="0"/>
          </a:p>
        </p:txBody>
      </p:sp>
      <p:sp>
        <p:nvSpPr>
          <p:cNvPr id="45059" name="Slide Number Placeholder 3"/>
          <p:cNvSpPr>
            <a:spLocks noGrp="1"/>
          </p:cNvSpPr>
          <p:nvPr>
            <p:ph type="sldNum" sz="quarter" idx="5"/>
          </p:nvPr>
        </p:nvSpPr>
        <p:spPr>
          <a:noFill/>
        </p:spPr>
        <p:txBody>
          <a:bodyPr/>
          <a:lstStyle/>
          <a:p>
            <a:fld id="{CB0A1DDB-EB03-4512-A961-33D8D5706F0A}"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4B86DF5C-2F7D-4F6D-914D-CB1FEFC43321}" type="slidenum">
              <a:rPr lang="en-US" smtClean="0"/>
              <a:pPr/>
              <a:t>16</a:t>
            </a:fld>
            <a:endParaRPr lang="en-US"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r>
              <a:rPr lang="en-US" sz="1000" smtClean="0">
                <a:solidFill>
                  <a:srgbClr val="666699"/>
                </a:solidFill>
              </a:rPr>
              <a:t>All art an animation is being concepted or created by Michel Gagne whose iconic style can be seen in the Iron Giant as well as Pixar films such as Ratatouille and the Incredibles</a:t>
            </a:r>
            <a:endParaRPr lang="en-GB" smtClean="0"/>
          </a:p>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BB05EDBD-E66C-4B0B-B8DE-9E986FE1BCF4}" type="slidenum">
              <a:rPr lang="en-US" smtClean="0"/>
              <a:pPr/>
              <a:t>17</a:t>
            </a:fld>
            <a:endParaRPr lang="en-US" smtClean="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73D9B216-01C6-4577-A3F4-A730CC334C7A}" type="slidenum">
              <a:rPr lang="en-US" smtClean="0"/>
              <a:pPr/>
              <a:t>18</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r>
              <a:rPr lang="en-GB" smtClean="0"/>
              <a:t>We think it mixes elements of all three the unique puzzle mechanics of Braid, the art style of Patapon, and the pick up and play fun shooter mechanics of Super Stardust.  </a:t>
            </a: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D636DCB5-1878-4CAC-8D5B-334FD969650F}" type="slidenum">
              <a:rPr lang="en-US" smtClean="0"/>
              <a:pPr/>
              <a:t>19</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GB" smtClean="0"/>
              <a:t>The team creating the title is a new group called Fuel Cell. They are a group of industry veterans with team members having worked on a variety of high successful products.</a:t>
            </a:r>
          </a:p>
          <a:p>
            <a:pPr eaLnBrk="1" hangingPunct="1"/>
            <a:endParaRPr lang="en-GB" smtClean="0"/>
          </a:p>
          <a:p>
            <a:pPr eaLnBrk="1" hangingPunct="1"/>
            <a:r>
              <a:rPr lang="en-GB" smtClean="0"/>
              <a:t>If you haven’t seen this game already, there is a huge amount of buzz about Insanely Twisted Shadow Planet found through out blogs and message boards. We think this game already has a decent amount of momentum and we want to do our best to capitalize on that.</a:t>
            </a: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293D3935-0325-43DA-A279-66A28A515B1E}" type="slidenum">
              <a:rPr lang="en-US" smtClean="0"/>
              <a:pPr/>
              <a:t>20</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r>
              <a:rPr lang="en-GB" smtClean="0"/>
              <a:t>For success factors we have great game director and art director but an even better demo. We feel our goals are all achievable and the game shuold appeal to a wide variety of gamers.</a:t>
            </a:r>
          </a:p>
          <a:p>
            <a:pPr eaLnBrk="1" hangingPunct="1"/>
            <a:endParaRPr lang="en-GB" smtClean="0"/>
          </a:p>
          <a:p>
            <a:pPr eaLnBrk="1" hangingPunct="1"/>
            <a:r>
              <a:rPr lang="en-GB" smtClean="0"/>
              <a:t>Things we need to watch closely are the fact that this is a new team. Most of the guys have worked together for big dev studios but a new team is still a bit of a risk. Were also up against the same risk factors as all the other NGP titles with unfamiliar hardware. It’s also important </a:t>
            </a:r>
          </a:p>
          <a:p>
            <a:pPr eaLnBrk="1" hangingPunct="1"/>
            <a:endParaRPr lang="en-GB" smtClean="0"/>
          </a:p>
          <a:p>
            <a:pPr eaLnBrk="1" hangingPunct="1"/>
            <a:endParaRPr lang="en-GB" smtClean="0"/>
          </a:p>
          <a:p>
            <a:pPr eaLnBrk="1" hangingPunct="1"/>
            <a:r>
              <a:rPr lang="en-GB" smtClean="0"/>
              <a:t>Sony will have “interactive” IP right only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F74240E9-3FE1-4D40-BAC1-806AB8A9E310}" type="slidenum">
              <a:rPr lang="en-US" smtClean="0"/>
              <a:pPr/>
              <a:t>21</a:t>
            </a:fld>
            <a:endParaRPr lang="en-US" smtClean="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r>
              <a:rPr lang="en-US" smtClean="0"/>
              <a:t>We’re looking at a mid-sized game (ready for launch) with about 18 months of development inlcuding pre-production with a managebale team size of 9 guys. The full dev and production budget comes in under 2 Million and we have very reasonable break even figures.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96641570-8C35-4366-A065-907EE7F90E18}" type="slidenum">
              <a:rPr lang="en-US" smtClean="0"/>
              <a:pPr/>
              <a:t>22</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r>
              <a:rPr lang="en-GB" smtClean="0"/>
              <a:t>So to wrap things up we feel confident this is going to be a great game with some very cool innovations that will really highlight the NGP and expand the platform as well as live up to the Sony level of quality we all expect. </a:t>
            </a:r>
          </a:p>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00566C95-75BD-435B-9AC3-31A1337BBE8E}" type="slidenum">
              <a:rPr lang="en-US" smtClean="0"/>
              <a:pPr/>
              <a:t>23</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4756" y="2013682"/>
            <a:ext cx="9792565" cy="1388071"/>
          </a:xfrm>
        </p:spPr>
        <p:txBody>
          <a:bodyPr/>
          <a:lstStyle/>
          <a:p>
            <a:r>
              <a:rPr lang="en-US" smtClean="0"/>
              <a:t>Click to edit Master title style</a:t>
            </a:r>
            <a:endParaRPr lang="en-GB"/>
          </a:p>
        </p:txBody>
      </p:sp>
      <p:sp>
        <p:nvSpPr>
          <p:cNvPr id="3" name="Subtitle 2"/>
          <p:cNvSpPr>
            <a:spLocks noGrp="1"/>
          </p:cNvSpPr>
          <p:nvPr>
            <p:ph type="subTitle" idx="1"/>
          </p:nvPr>
        </p:nvSpPr>
        <p:spPr>
          <a:xfrm>
            <a:off x="1728012" y="3672450"/>
            <a:ext cx="8066052" cy="1655761"/>
          </a:xfrm>
        </p:spPr>
        <p:txBody>
          <a:bodyPr/>
          <a:lstStyle>
            <a:lvl1pPr marL="0" indent="0" algn="ctr">
              <a:buNone/>
              <a:defRPr/>
            </a:lvl1pPr>
            <a:lvl2pPr marL="432145" indent="0" algn="ctr">
              <a:buNone/>
              <a:defRPr/>
            </a:lvl2pPr>
            <a:lvl3pPr marL="864291" indent="0" algn="ctr">
              <a:buNone/>
              <a:defRPr/>
            </a:lvl3pPr>
            <a:lvl4pPr marL="1296436" indent="0" algn="ctr">
              <a:buNone/>
              <a:defRPr/>
            </a:lvl4pPr>
            <a:lvl5pPr marL="1728582" indent="0" algn="ctr">
              <a:buNone/>
              <a:defRPr/>
            </a:lvl5pPr>
            <a:lvl6pPr marL="2160727" indent="0" algn="ctr">
              <a:buNone/>
              <a:defRPr/>
            </a:lvl6pPr>
            <a:lvl7pPr marL="2592873" indent="0" algn="ctr">
              <a:buNone/>
              <a:defRPr/>
            </a:lvl7pPr>
            <a:lvl8pPr marL="3025018" indent="0" algn="ctr">
              <a:buNone/>
              <a:defRPr/>
            </a:lvl8pPr>
            <a:lvl9pPr marL="3457164"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32102A-BB6B-4876-A746-E43E3AB8D47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8658C4-479F-4663-87B2-F417A800C90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9717" y="4164216"/>
            <a:ext cx="9794063" cy="1287312"/>
          </a:xfrm>
        </p:spPr>
        <p:txBody>
          <a:bodyPr anchor="t"/>
          <a:lstStyle>
            <a:lvl1pPr algn="l">
              <a:defRPr sz="3800" b="1" cap="all"/>
            </a:lvl1pPr>
          </a:lstStyle>
          <a:p>
            <a:r>
              <a:rPr lang="en-US" smtClean="0"/>
              <a:t>Click to edit Master title style</a:t>
            </a:r>
            <a:endParaRPr lang="en-GB"/>
          </a:p>
        </p:txBody>
      </p:sp>
      <p:sp>
        <p:nvSpPr>
          <p:cNvPr id="3" name="Text Placeholder 2"/>
          <p:cNvSpPr>
            <a:spLocks noGrp="1"/>
          </p:cNvSpPr>
          <p:nvPr>
            <p:ph type="body" idx="1"/>
          </p:nvPr>
        </p:nvSpPr>
        <p:spPr>
          <a:xfrm>
            <a:off x="909717" y="2746066"/>
            <a:ext cx="9794063" cy="1418150"/>
          </a:xfrm>
        </p:spPr>
        <p:txBody>
          <a:bodyPr anchor="b"/>
          <a:lstStyle>
            <a:lvl1pPr marL="0" indent="0">
              <a:buNone/>
              <a:defRPr sz="1900"/>
            </a:lvl1pPr>
            <a:lvl2pPr marL="432145" indent="0">
              <a:buNone/>
              <a:defRPr sz="1700"/>
            </a:lvl2pPr>
            <a:lvl3pPr marL="864291" indent="0">
              <a:buNone/>
              <a:defRPr sz="1500"/>
            </a:lvl3pPr>
            <a:lvl4pPr marL="1296436" indent="0">
              <a:buNone/>
              <a:defRPr sz="1300"/>
            </a:lvl4pPr>
            <a:lvl5pPr marL="1728582" indent="0">
              <a:buNone/>
              <a:defRPr sz="1300"/>
            </a:lvl5pPr>
            <a:lvl6pPr marL="2160727" indent="0">
              <a:buNone/>
              <a:defRPr sz="1300"/>
            </a:lvl6pPr>
            <a:lvl7pPr marL="2592873" indent="0">
              <a:buNone/>
              <a:defRPr sz="1300"/>
            </a:lvl7pPr>
            <a:lvl8pPr marL="3025018" indent="0">
              <a:buNone/>
              <a:defRPr sz="1300"/>
            </a:lvl8pPr>
            <a:lvl9pPr marL="3457164"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A8C8E4-7341-4970-B952-4CEBDF92F6C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75504" y="1511390"/>
            <a:ext cx="5113595" cy="4277005"/>
          </a:xfr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832976" y="1511390"/>
            <a:ext cx="5113595" cy="4277005"/>
          </a:xfr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3FDE390-D074-4DA1-AE39-85B6E52011E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75504" y="1451235"/>
            <a:ext cx="5091115" cy="604556"/>
          </a:xfrm>
        </p:spPr>
        <p:txBody>
          <a:bodyPr anchor="b"/>
          <a:lstStyle>
            <a:lvl1pPr marL="0" indent="0">
              <a:buNone/>
              <a:defRPr sz="2300" b="1"/>
            </a:lvl1pPr>
            <a:lvl2pPr marL="432145" indent="0">
              <a:buNone/>
              <a:defRPr sz="1900" b="1"/>
            </a:lvl2pPr>
            <a:lvl3pPr marL="864291" indent="0">
              <a:buNone/>
              <a:defRPr sz="1700" b="1"/>
            </a:lvl3pPr>
            <a:lvl4pPr marL="1296436" indent="0">
              <a:buNone/>
              <a:defRPr sz="1500" b="1"/>
            </a:lvl4pPr>
            <a:lvl5pPr marL="1728582" indent="0">
              <a:buNone/>
              <a:defRPr sz="1500" b="1"/>
            </a:lvl5pPr>
            <a:lvl6pPr marL="2160727" indent="0">
              <a:buNone/>
              <a:defRPr sz="1500" b="1"/>
            </a:lvl6pPr>
            <a:lvl7pPr marL="2592873" indent="0">
              <a:buNone/>
              <a:defRPr sz="1500" b="1"/>
            </a:lvl7pPr>
            <a:lvl8pPr marL="3025018" indent="0">
              <a:buNone/>
              <a:defRPr sz="1500" b="1"/>
            </a:lvl8pPr>
            <a:lvl9pPr marL="3457164"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575504" y="2055791"/>
            <a:ext cx="5091115" cy="3732605"/>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852459" y="1451235"/>
            <a:ext cx="5094112" cy="604556"/>
          </a:xfrm>
        </p:spPr>
        <p:txBody>
          <a:bodyPr anchor="b"/>
          <a:lstStyle>
            <a:lvl1pPr marL="0" indent="0">
              <a:buNone/>
              <a:defRPr sz="2300" b="1"/>
            </a:lvl1pPr>
            <a:lvl2pPr marL="432145" indent="0">
              <a:buNone/>
              <a:defRPr sz="1900" b="1"/>
            </a:lvl2pPr>
            <a:lvl3pPr marL="864291" indent="0">
              <a:buNone/>
              <a:defRPr sz="1700" b="1"/>
            </a:lvl3pPr>
            <a:lvl4pPr marL="1296436" indent="0">
              <a:buNone/>
              <a:defRPr sz="1500" b="1"/>
            </a:lvl4pPr>
            <a:lvl5pPr marL="1728582" indent="0">
              <a:buNone/>
              <a:defRPr sz="1500" b="1"/>
            </a:lvl5pPr>
            <a:lvl6pPr marL="2160727" indent="0">
              <a:buNone/>
              <a:defRPr sz="1500" b="1"/>
            </a:lvl6pPr>
            <a:lvl7pPr marL="2592873" indent="0">
              <a:buNone/>
              <a:defRPr sz="1500" b="1"/>
            </a:lvl7pPr>
            <a:lvl8pPr marL="3025018" indent="0">
              <a:buNone/>
              <a:defRPr sz="1500" b="1"/>
            </a:lvl8pPr>
            <a:lvl9pPr marL="3457164"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5852459" y="2055791"/>
            <a:ext cx="5094112" cy="3732605"/>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76477A6-1029-4D36-9363-2E6ACE1360D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DE73C06-DA1C-40AB-836E-D8BA6A4E0A0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7301527-96E5-484D-8B2D-FAF5FD27912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5505" y="258666"/>
            <a:ext cx="3791734" cy="1097825"/>
          </a:xfrm>
        </p:spPr>
        <p:txBody>
          <a:bodyPr anchor="b"/>
          <a:lstStyle>
            <a:lvl1pPr algn="l">
              <a:defRPr sz="1900" b="1"/>
            </a:lvl1pPr>
          </a:lstStyle>
          <a:p>
            <a:r>
              <a:rPr lang="en-US" smtClean="0"/>
              <a:t>Click to edit Master title style</a:t>
            </a:r>
            <a:endParaRPr lang="en-GB"/>
          </a:p>
        </p:txBody>
      </p:sp>
      <p:sp>
        <p:nvSpPr>
          <p:cNvPr id="3" name="Content Placeholder 2"/>
          <p:cNvSpPr>
            <a:spLocks noGrp="1"/>
          </p:cNvSpPr>
          <p:nvPr>
            <p:ph idx="1"/>
          </p:nvPr>
        </p:nvSpPr>
        <p:spPr>
          <a:xfrm>
            <a:off x="4505120" y="258666"/>
            <a:ext cx="6441451" cy="5529729"/>
          </a:xfrm>
        </p:spPr>
        <p:txBody>
          <a:bodyPr/>
          <a:lstStyle>
            <a:lvl1pPr>
              <a:defRPr sz="3000"/>
            </a:lvl1pPr>
            <a:lvl2pPr>
              <a:defRPr sz="26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75505" y="1356491"/>
            <a:ext cx="3791734" cy="4431904"/>
          </a:xfrm>
        </p:spPr>
        <p:txBody>
          <a:bodyPr/>
          <a:lstStyle>
            <a:lvl1pPr marL="0" indent="0">
              <a:buNone/>
              <a:defRPr sz="1300"/>
            </a:lvl1pPr>
            <a:lvl2pPr marL="432145" indent="0">
              <a:buNone/>
              <a:defRPr sz="1100"/>
            </a:lvl2pPr>
            <a:lvl3pPr marL="864291" indent="0">
              <a:buNone/>
              <a:defRPr sz="900"/>
            </a:lvl3pPr>
            <a:lvl4pPr marL="1296436" indent="0">
              <a:buNone/>
              <a:defRPr sz="900"/>
            </a:lvl4pPr>
            <a:lvl5pPr marL="1728582" indent="0">
              <a:buNone/>
              <a:defRPr sz="900"/>
            </a:lvl5pPr>
            <a:lvl6pPr marL="2160727" indent="0">
              <a:buNone/>
              <a:defRPr sz="900"/>
            </a:lvl6pPr>
            <a:lvl7pPr marL="2592873" indent="0">
              <a:buNone/>
              <a:defRPr sz="900"/>
            </a:lvl7pPr>
            <a:lvl8pPr marL="3025018" indent="0">
              <a:buNone/>
              <a:defRPr sz="900"/>
            </a:lvl8pPr>
            <a:lvl9pPr marL="3457164"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43C38B-9D22-4633-9286-7AF5B54CC0E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58556" y="4535671"/>
            <a:ext cx="6913544" cy="535378"/>
          </a:xfrm>
        </p:spPr>
        <p:txBody>
          <a:bodyPr anchor="b"/>
          <a:lstStyle>
            <a:lvl1pPr algn="l">
              <a:defRPr sz="1900" b="1"/>
            </a:lvl1pPr>
          </a:lstStyle>
          <a:p>
            <a:r>
              <a:rPr lang="en-US" smtClean="0"/>
              <a:t>Click to edit Master title style</a:t>
            </a:r>
            <a:endParaRPr lang="en-GB"/>
          </a:p>
        </p:txBody>
      </p:sp>
      <p:sp>
        <p:nvSpPr>
          <p:cNvPr id="3" name="Picture Placeholder 2"/>
          <p:cNvSpPr>
            <a:spLocks noGrp="1"/>
          </p:cNvSpPr>
          <p:nvPr>
            <p:ph type="pic" idx="1"/>
          </p:nvPr>
        </p:nvSpPr>
        <p:spPr>
          <a:xfrm>
            <a:off x="2258556" y="578991"/>
            <a:ext cx="6913544" cy="3887503"/>
          </a:xfrm>
        </p:spPr>
        <p:txBody>
          <a:bodyPr/>
          <a:lstStyle>
            <a:lvl1pPr marL="0" indent="0">
              <a:buNone/>
              <a:defRPr sz="3000"/>
            </a:lvl1pPr>
            <a:lvl2pPr marL="432145" indent="0">
              <a:buNone/>
              <a:defRPr sz="2600"/>
            </a:lvl2pPr>
            <a:lvl3pPr marL="864291" indent="0">
              <a:buNone/>
              <a:defRPr sz="2300"/>
            </a:lvl3pPr>
            <a:lvl4pPr marL="1296436" indent="0">
              <a:buNone/>
              <a:defRPr sz="1900"/>
            </a:lvl4pPr>
            <a:lvl5pPr marL="1728582" indent="0">
              <a:buNone/>
              <a:defRPr sz="1900"/>
            </a:lvl5pPr>
            <a:lvl6pPr marL="2160727" indent="0">
              <a:buNone/>
              <a:defRPr sz="1900"/>
            </a:lvl6pPr>
            <a:lvl7pPr marL="2592873" indent="0">
              <a:buNone/>
              <a:defRPr sz="1900"/>
            </a:lvl7pPr>
            <a:lvl8pPr marL="3025018" indent="0">
              <a:buNone/>
              <a:defRPr sz="1900"/>
            </a:lvl8pPr>
            <a:lvl9pPr marL="3457164" indent="0">
              <a:buNone/>
              <a:defRPr sz="1900"/>
            </a:lvl9pPr>
          </a:lstStyle>
          <a:p>
            <a:pPr lvl="0"/>
            <a:endParaRPr lang="en-GB" noProof="0" smtClean="0"/>
          </a:p>
        </p:txBody>
      </p:sp>
      <p:sp>
        <p:nvSpPr>
          <p:cNvPr id="4" name="Text Placeholder 3"/>
          <p:cNvSpPr>
            <a:spLocks noGrp="1"/>
          </p:cNvSpPr>
          <p:nvPr>
            <p:ph type="body" sz="half" idx="2"/>
          </p:nvPr>
        </p:nvSpPr>
        <p:spPr>
          <a:xfrm>
            <a:off x="2258556" y="5071049"/>
            <a:ext cx="6913544" cy="760958"/>
          </a:xfrm>
        </p:spPr>
        <p:txBody>
          <a:bodyPr/>
          <a:lstStyle>
            <a:lvl1pPr marL="0" indent="0">
              <a:buNone/>
              <a:defRPr sz="1300"/>
            </a:lvl1pPr>
            <a:lvl2pPr marL="432145" indent="0">
              <a:buNone/>
              <a:defRPr sz="1100"/>
            </a:lvl2pPr>
            <a:lvl3pPr marL="864291" indent="0">
              <a:buNone/>
              <a:defRPr sz="900"/>
            </a:lvl3pPr>
            <a:lvl4pPr marL="1296436" indent="0">
              <a:buNone/>
              <a:defRPr sz="900"/>
            </a:lvl4pPr>
            <a:lvl5pPr marL="1728582" indent="0">
              <a:buNone/>
              <a:defRPr sz="900"/>
            </a:lvl5pPr>
            <a:lvl6pPr marL="2160727" indent="0">
              <a:buNone/>
              <a:defRPr sz="900"/>
            </a:lvl6pPr>
            <a:lvl7pPr marL="2592873" indent="0">
              <a:buNone/>
              <a:defRPr sz="900"/>
            </a:lvl7pPr>
            <a:lvl8pPr marL="3025018" indent="0">
              <a:buNone/>
              <a:defRPr sz="900"/>
            </a:lvl8pPr>
            <a:lvl9pPr marL="3457164"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AC51BD-8FD7-4AE6-9430-5200B61E71C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CB751A-0F3A-454D-8FFD-27C67C56D62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53804" y="260170"/>
            <a:ext cx="2592767" cy="55282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75505" y="260170"/>
            <a:ext cx="7634424" cy="5528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E8621B-B8A6-4119-8253-114237B01DC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6263" y="260350"/>
            <a:ext cx="10369550" cy="1079500"/>
          </a:xfrm>
          <a:prstGeom prst="rect">
            <a:avLst/>
          </a:prstGeom>
          <a:noFill/>
          <a:ln w="9525">
            <a:noFill/>
            <a:miter lim="800000"/>
            <a:headEnd/>
            <a:tailEnd/>
          </a:ln>
          <a:effectLst>
            <a:outerShdw dist="35921" dir="2700000" algn="ctr" rotWithShape="0">
              <a:srgbClr val="DDDDDD">
                <a:alpha val="50000"/>
              </a:srgbClr>
            </a:outerShdw>
          </a:effectLst>
        </p:spPr>
        <p:txBody>
          <a:bodyPr vert="horz" wrap="square" lIns="86429" tIns="43215" rIns="86429" bIns="43215"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76263" y="1511300"/>
            <a:ext cx="10369550" cy="4276725"/>
          </a:xfrm>
          <a:prstGeom prst="rect">
            <a:avLst/>
          </a:prstGeom>
          <a:noFill/>
          <a:ln w="9525">
            <a:noFill/>
            <a:miter lim="800000"/>
            <a:headEnd/>
            <a:tailEnd/>
          </a:ln>
          <a:effectLst>
            <a:outerShdw dist="35921" dir="2700000" algn="ctr" rotWithShape="0">
              <a:srgbClr val="DDDDDD">
                <a:alpha val="50000"/>
              </a:srgbClr>
            </a:outerShdw>
          </a:effectLst>
        </p:spPr>
        <p:txBody>
          <a:bodyPr vert="horz" wrap="square" lIns="86429" tIns="43215" rIns="86429" bIns="4321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76263" y="5900738"/>
            <a:ext cx="2687637" cy="450850"/>
          </a:xfrm>
          <a:prstGeom prst="rect">
            <a:avLst/>
          </a:prstGeom>
          <a:noFill/>
          <a:ln w="9525">
            <a:noFill/>
            <a:miter lim="800000"/>
            <a:headEnd/>
            <a:tailEnd/>
          </a:ln>
          <a:effectLst/>
        </p:spPr>
        <p:txBody>
          <a:bodyPr vert="horz" wrap="square" lIns="86429" tIns="43215" rIns="86429" bIns="43215" numCol="1" anchor="t" anchorCtr="0" compatLnSpc="1">
            <a:prstTxWarp prst="textNoShape">
              <a:avLst/>
            </a:prstTxWarp>
          </a:bodyPr>
          <a:lstStyle>
            <a:lvl1pPr>
              <a:defRPr sz="13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937000" y="5900738"/>
            <a:ext cx="3648075" cy="450850"/>
          </a:xfrm>
          <a:prstGeom prst="rect">
            <a:avLst/>
          </a:prstGeom>
          <a:noFill/>
          <a:ln w="9525">
            <a:noFill/>
            <a:miter lim="800000"/>
            <a:headEnd/>
            <a:tailEnd/>
          </a:ln>
          <a:effectLst/>
        </p:spPr>
        <p:txBody>
          <a:bodyPr vert="horz" wrap="square" lIns="86429" tIns="43215" rIns="86429" bIns="43215" numCol="1" anchor="t" anchorCtr="0" compatLnSpc="1">
            <a:prstTxWarp prst="textNoShape">
              <a:avLst/>
            </a:prstTxWarp>
          </a:bodyPr>
          <a:lstStyle>
            <a:lvl1pPr algn="ctr">
              <a:defRPr sz="13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8258175" y="5900738"/>
            <a:ext cx="2687638" cy="450850"/>
          </a:xfrm>
          <a:prstGeom prst="rect">
            <a:avLst/>
          </a:prstGeom>
          <a:noFill/>
          <a:ln w="9525">
            <a:noFill/>
            <a:miter lim="800000"/>
            <a:headEnd/>
            <a:tailEnd/>
          </a:ln>
          <a:effectLst/>
        </p:spPr>
        <p:txBody>
          <a:bodyPr vert="horz" wrap="square" lIns="86429" tIns="43215" rIns="86429" bIns="43215" numCol="1" anchor="t" anchorCtr="0" compatLnSpc="1">
            <a:prstTxWarp prst="textNoShape">
              <a:avLst/>
            </a:prstTxWarp>
          </a:bodyPr>
          <a:lstStyle>
            <a:lvl1pPr algn="r">
              <a:defRPr sz="1300" b="0">
                <a:latin typeface="Arial" charset="0"/>
              </a:defRPr>
            </a:lvl1pPr>
          </a:lstStyle>
          <a:p>
            <a:pPr>
              <a:defRPr/>
            </a:pPr>
            <a:fld id="{4FB5C0D3-DCEC-43F7-9568-A4A685E6DF9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3000">
          <a:solidFill>
            <a:schemeClr val="tx2"/>
          </a:solidFill>
          <a:latin typeface="+mj-lt"/>
          <a:ea typeface="+mj-ea"/>
          <a:cs typeface="+mj-cs"/>
        </a:defRPr>
      </a:lvl1pPr>
      <a:lvl2pPr algn="ctr" rtl="0" eaLnBrk="0" fontAlgn="base" hangingPunct="0">
        <a:spcBef>
          <a:spcPct val="0"/>
        </a:spcBef>
        <a:spcAft>
          <a:spcPct val="0"/>
        </a:spcAft>
        <a:defRPr sz="3000">
          <a:solidFill>
            <a:schemeClr val="tx2"/>
          </a:solidFill>
          <a:latin typeface="Arial" charset="0"/>
        </a:defRPr>
      </a:lvl2pPr>
      <a:lvl3pPr algn="ctr" rtl="0" eaLnBrk="0" fontAlgn="base" hangingPunct="0">
        <a:spcBef>
          <a:spcPct val="0"/>
        </a:spcBef>
        <a:spcAft>
          <a:spcPct val="0"/>
        </a:spcAft>
        <a:defRPr sz="3000">
          <a:solidFill>
            <a:schemeClr val="tx2"/>
          </a:solidFill>
          <a:latin typeface="Arial" charset="0"/>
        </a:defRPr>
      </a:lvl3pPr>
      <a:lvl4pPr algn="ctr" rtl="0" eaLnBrk="0" fontAlgn="base" hangingPunct="0">
        <a:spcBef>
          <a:spcPct val="0"/>
        </a:spcBef>
        <a:spcAft>
          <a:spcPct val="0"/>
        </a:spcAft>
        <a:defRPr sz="3000">
          <a:solidFill>
            <a:schemeClr val="tx2"/>
          </a:solidFill>
          <a:latin typeface="Arial" charset="0"/>
        </a:defRPr>
      </a:lvl4pPr>
      <a:lvl5pPr algn="ctr" rtl="0" eaLnBrk="0" fontAlgn="base" hangingPunct="0">
        <a:spcBef>
          <a:spcPct val="0"/>
        </a:spcBef>
        <a:spcAft>
          <a:spcPct val="0"/>
        </a:spcAft>
        <a:defRPr sz="3000">
          <a:solidFill>
            <a:schemeClr val="tx2"/>
          </a:solidFill>
          <a:latin typeface="Arial" charset="0"/>
        </a:defRPr>
      </a:lvl5pPr>
      <a:lvl6pPr marL="432145" algn="ctr" rtl="0" fontAlgn="base">
        <a:spcBef>
          <a:spcPct val="0"/>
        </a:spcBef>
        <a:spcAft>
          <a:spcPct val="0"/>
        </a:spcAft>
        <a:defRPr sz="3000">
          <a:solidFill>
            <a:schemeClr val="tx2"/>
          </a:solidFill>
          <a:latin typeface="Arial" charset="0"/>
        </a:defRPr>
      </a:lvl6pPr>
      <a:lvl7pPr marL="864291" algn="ctr" rtl="0" fontAlgn="base">
        <a:spcBef>
          <a:spcPct val="0"/>
        </a:spcBef>
        <a:spcAft>
          <a:spcPct val="0"/>
        </a:spcAft>
        <a:defRPr sz="3000">
          <a:solidFill>
            <a:schemeClr val="tx2"/>
          </a:solidFill>
          <a:latin typeface="Arial" charset="0"/>
        </a:defRPr>
      </a:lvl7pPr>
      <a:lvl8pPr marL="1296436" algn="ctr" rtl="0" fontAlgn="base">
        <a:spcBef>
          <a:spcPct val="0"/>
        </a:spcBef>
        <a:spcAft>
          <a:spcPct val="0"/>
        </a:spcAft>
        <a:defRPr sz="3000">
          <a:solidFill>
            <a:schemeClr val="tx2"/>
          </a:solidFill>
          <a:latin typeface="Arial" charset="0"/>
        </a:defRPr>
      </a:lvl8pPr>
      <a:lvl9pPr marL="1728582" algn="ctr" rtl="0" fontAlgn="base">
        <a:spcBef>
          <a:spcPct val="0"/>
        </a:spcBef>
        <a:spcAft>
          <a:spcPct val="0"/>
        </a:spcAft>
        <a:defRPr sz="3000">
          <a:solidFill>
            <a:schemeClr val="tx2"/>
          </a:solidFill>
          <a:latin typeface="Arial" charset="0"/>
        </a:defRPr>
      </a:lvl9pPr>
    </p:titleStyle>
    <p:bodyStyle>
      <a:lvl1pPr marL="323850" indent="-323850" algn="l" rtl="0" eaLnBrk="0" fontAlgn="base" hangingPunct="0">
        <a:spcBef>
          <a:spcPct val="20000"/>
        </a:spcBef>
        <a:spcAft>
          <a:spcPct val="0"/>
        </a:spcAft>
        <a:buChar char="•"/>
        <a:defRPr sz="2300">
          <a:solidFill>
            <a:srgbClr val="4D4D4D"/>
          </a:solidFill>
          <a:latin typeface="+mn-lt"/>
          <a:ea typeface="+mn-ea"/>
          <a:cs typeface="+mn-cs"/>
        </a:defRPr>
      </a:lvl1pPr>
      <a:lvl2pPr marL="701675" indent="-269875" algn="l" rtl="0" eaLnBrk="0" fontAlgn="base" hangingPunct="0">
        <a:spcBef>
          <a:spcPct val="20000"/>
        </a:spcBef>
        <a:spcAft>
          <a:spcPct val="0"/>
        </a:spcAft>
        <a:buChar char="–"/>
        <a:defRPr sz="1900">
          <a:solidFill>
            <a:srgbClr val="4D4D4D"/>
          </a:solidFill>
          <a:latin typeface="+mn-lt"/>
        </a:defRPr>
      </a:lvl2pPr>
      <a:lvl3pPr marL="1079500" indent="-215900" algn="l" rtl="0" eaLnBrk="0" fontAlgn="base" hangingPunct="0">
        <a:spcBef>
          <a:spcPct val="20000"/>
        </a:spcBef>
        <a:spcAft>
          <a:spcPct val="0"/>
        </a:spcAft>
        <a:buChar char="•"/>
        <a:defRPr sz="2400">
          <a:solidFill>
            <a:srgbClr val="4D4D4D"/>
          </a:solidFill>
          <a:latin typeface="+mn-lt"/>
        </a:defRPr>
      </a:lvl3pPr>
      <a:lvl4pPr marL="1511300" indent="-215900" algn="l" rtl="0" eaLnBrk="0" fontAlgn="base" hangingPunct="0">
        <a:spcBef>
          <a:spcPct val="20000"/>
        </a:spcBef>
        <a:spcAft>
          <a:spcPct val="0"/>
        </a:spcAft>
        <a:buChar char="–"/>
        <a:defRPr sz="1500">
          <a:solidFill>
            <a:srgbClr val="4D4D4D"/>
          </a:solidFill>
          <a:latin typeface="+mn-lt"/>
        </a:defRPr>
      </a:lvl4pPr>
      <a:lvl5pPr marL="1943100" indent="-215900" algn="l" rtl="0" eaLnBrk="0" fontAlgn="base" hangingPunct="0">
        <a:spcBef>
          <a:spcPct val="20000"/>
        </a:spcBef>
        <a:spcAft>
          <a:spcPct val="0"/>
        </a:spcAft>
        <a:buChar char="»"/>
        <a:defRPr sz="1300">
          <a:solidFill>
            <a:srgbClr val="4D4D4D"/>
          </a:solidFill>
          <a:latin typeface="+mn-lt"/>
        </a:defRPr>
      </a:lvl5pPr>
      <a:lvl6pPr marL="2376800" indent="-216073" algn="l" rtl="0" fontAlgn="base">
        <a:spcBef>
          <a:spcPct val="20000"/>
        </a:spcBef>
        <a:spcAft>
          <a:spcPct val="0"/>
        </a:spcAft>
        <a:buChar char="»"/>
        <a:defRPr sz="1300">
          <a:solidFill>
            <a:srgbClr val="4D4D4D"/>
          </a:solidFill>
          <a:latin typeface="+mn-lt"/>
        </a:defRPr>
      </a:lvl6pPr>
      <a:lvl7pPr marL="2808945" indent="-216073" algn="l" rtl="0" fontAlgn="base">
        <a:spcBef>
          <a:spcPct val="20000"/>
        </a:spcBef>
        <a:spcAft>
          <a:spcPct val="0"/>
        </a:spcAft>
        <a:buChar char="»"/>
        <a:defRPr sz="1300">
          <a:solidFill>
            <a:srgbClr val="4D4D4D"/>
          </a:solidFill>
          <a:latin typeface="+mn-lt"/>
        </a:defRPr>
      </a:lvl7pPr>
      <a:lvl8pPr marL="3241091" indent="-216073" algn="l" rtl="0" fontAlgn="base">
        <a:spcBef>
          <a:spcPct val="20000"/>
        </a:spcBef>
        <a:spcAft>
          <a:spcPct val="0"/>
        </a:spcAft>
        <a:buChar char="»"/>
        <a:defRPr sz="1300">
          <a:solidFill>
            <a:srgbClr val="4D4D4D"/>
          </a:solidFill>
          <a:latin typeface="+mn-lt"/>
        </a:defRPr>
      </a:lvl8pPr>
      <a:lvl9pPr marL="3673236" indent="-216073" algn="l" rtl="0" fontAlgn="base">
        <a:spcBef>
          <a:spcPct val="20000"/>
        </a:spcBef>
        <a:spcAft>
          <a:spcPct val="0"/>
        </a:spcAft>
        <a:buChar char="»"/>
        <a:defRPr sz="1300">
          <a:solidFill>
            <a:srgbClr val="4D4D4D"/>
          </a:solidFill>
          <a:latin typeface="+mn-lt"/>
        </a:defRPr>
      </a:lvl9pPr>
    </p:bodyStyle>
    <p:otherStyle>
      <a:defPPr>
        <a:defRPr lang="en-US"/>
      </a:defPPr>
      <a:lvl1pPr marL="0" algn="l" defTabSz="864291" rtl="0" eaLnBrk="1" latinLnBrk="0" hangingPunct="1">
        <a:defRPr sz="1700" kern="1200">
          <a:solidFill>
            <a:schemeClr val="tx1"/>
          </a:solidFill>
          <a:latin typeface="+mn-lt"/>
          <a:ea typeface="+mn-ea"/>
          <a:cs typeface="+mn-cs"/>
        </a:defRPr>
      </a:lvl1pPr>
      <a:lvl2pPr marL="432145" algn="l" defTabSz="864291" rtl="0" eaLnBrk="1" latinLnBrk="0" hangingPunct="1">
        <a:defRPr sz="1700" kern="1200">
          <a:solidFill>
            <a:schemeClr val="tx1"/>
          </a:solidFill>
          <a:latin typeface="+mn-lt"/>
          <a:ea typeface="+mn-ea"/>
          <a:cs typeface="+mn-cs"/>
        </a:defRPr>
      </a:lvl2pPr>
      <a:lvl3pPr marL="864291" algn="l" defTabSz="864291" rtl="0" eaLnBrk="1" latinLnBrk="0" hangingPunct="1">
        <a:defRPr sz="1700" kern="1200">
          <a:solidFill>
            <a:schemeClr val="tx1"/>
          </a:solidFill>
          <a:latin typeface="+mn-lt"/>
          <a:ea typeface="+mn-ea"/>
          <a:cs typeface="+mn-cs"/>
        </a:defRPr>
      </a:lvl3pPr>
      <a:lvl4pPr marL="1296436" algn="l" defTabSz="864291" rtl="0" eaLnBrk="1" latinLnBrk="0" hangingPunct="1">
        <a:defRPr sz="1700" kern="1200">
          <a:solidFill>
            <a:schemeClr val="tx1"/>
          </a:solidFill>
          <a:latin typeface="+mn-lt"/>
          <a:ea typeface="+mn-ea"/>
          <a:cs typeface="+mn-cs"/>
        </a:defRPr>
      </a:lvl4pPr>
      <a:lvl5pPr marL="1728582" algn="l" defTabSz="864291" rtl="0" eaLnBrk="1" latinLnBrk="0" hangingPunct="1">
        <a:defRPr sz="1700" kern="1200">
          <a:solidFill>
            <a:schemeClr val="tx1"/>
          </a:solidFill>
          <a:latin typeface="+mn-lt"/>
          <a:ea typeface="+mn-ea"/>
          <a:cs typeface="+mn-cs"/>
        </a:defRPr>
      </a:lvl5pPr>
      <a:lvl6pPr marL="2160727" algn="l" defTabSz="864291" rtl="0" eaLnBrk="1" latinLnBrk="0" hangingPunct="1">
        <a:defRPr sz="1700" kern="1200">
          <a:solidFill>
            <a:schemeClr val="tx1"/>
          </a:solidFill>
          <a:latin typeface="+mn-lt"/>
          <a:ea typeface="+mn-ea"/>
          <a:cs typeface="+mn-cs"/>
        </a:defRPr>
      </a:lvl6pPr>
      <a:lvl7pPr marL="2592873" algn="l" defTabSz="864291" rtl="0" eaLnBrk="1" latinLnBrk="0" hangingPunct="1">
        <a:defRPr sz="1700" kern="1200">
          <a:solidFill>
            <a:schemeClr val="tx1"/>
          </a:solidFill>
          <a:latin typeface="+mn-lt"/>
          <a:ea typeface="+mn-ea"/>
          <a:cs typeface="+mn-cs"/>
        </a:defRPr>
      </a:lvl7pPr>
      <a:lvl8pPr marL="3025018" algn="l" defTabSz="864291" rtl="0" eaLnBrk="1" latinLnBrk="0" hangingPunct="1">
        <a:defRPr sz="1700" kern="1200">
          <a:solidFill>
            <a:schemeClr val="tx1"/>
          </a:solidFill>
          <a:latin typeface="+mn-lt"/>
          <a:ea typeface="+mn-ea"/>
          <a:cs typeface="+mn-cs"/>
        </a:defRPr>
      </a:lvl8pPr>
      <a:lvl9pPr marL="3457164" algn="l" defTabSz="864291"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2.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5.pn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8.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5.pn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8.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8.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5.png"/><Relationship Id="rId7"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8.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8.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8.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5.png"/><Relationship Id="rId7"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8.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5.png"/><Relationship Id="rId7"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8.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5.png"/><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9.jpeg"/><Relationship Id="rId4" Type="http://schemas.openxmlformats.org/officeDocument/2006/relationships/image" Target="../media/image4.jpeg"/><Relationship Id="rId9" Type="http://schemas.openxmlformats.org/officeDocument/2006/relationships/image" Target="../media/image4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5.png"/><Relationship Id="rId7"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10" Type="http://schemas.openxmlformats.org/officeDocument/2006/relationships/image" Target="../media/image50.png"/><Relationship Id="rId4" Type="http://schemas.openxmlformats.org/officeDocument/2006/relationships/image" Target="../media/image4.jpe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1.emf"/><Relationship Id="rId5" Type="http://schemas.openxmlformats.org/officeDocument/2006/relationships/image" Target="../media/image8.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8" descr="C:\Documents and Settings\jwu\My Documents\JWU\Art\External\Presentation\Greenlight\Nov 2009\ITSP\ITSP_TITLE.tif"/>
          <p:cNvPicPr>
            <a:picLocks noChangeAspect="1" noChangeArrowheads="1"/>
          </p:cNvPicPr>
          <p:nvPr/>
        </p:nvPicPr>
        <p:blipFill>
          <a:blip r:embed="rId3" cstate="print"/>
          <a:srcRect/>
          <a:stretch>
            <a:fillRect/>
          </a:stretch>
        </p:blipFill>
        <p:spPr bwMode="auto">
          <a:xfrm>
            <a:off x="-247650" y="-619125"/>
            <a:ext cx="12017375" cy="6530975"/>
          </a:xfrm>
          <a:prstGeom prst="rect">
            <a:avLst/>
          </a:prstGeom>
          <a:noFill/>
          <a:ln w="9525">
            <a:noFill/>
            <a:miter lim="800000"/>
            <a:headEnd/>
            <a:tailEnd/>
          </a:ln>
        </p:spPr>
      </p:pic>
      <p:pic>
        <p:nvPicPr>
          <p:cNvPr id="15363" name="Picture 9" descr="C:\Documents and Settings\jwu\My Documents\JWU\Art\External\Presentation\Greenlight\Nov 2009\ITSP\ITSP_PPT_OL_Title.png"/>
          <p:cNvPicPr>
            <a:picLocks noChangeAspect="1" noChangeArrowheads="1"/>
          </p:cNvPicPr>
          <p:nvPr/>
        </p:nvPicPr>
        <p:blipFill>
          <a:blip r:embed="rId4" cstate="print"/>
          <a:srcRect/>
          <a:stretch>
            <a:fillRect/>
          </a:stretch>
        </p:blipFill>
        <p:spPr bwMode="auto">
          <a:xfrm>
            <a:off x="5945188" y="4733925"/>
            <a:ext cx="7773987" cy="1592263"/>
          </a:xfrm>
          <a:prstGeom prst="rect">
            <a:avLst/>
          </a:prstGeom>
          <a:noFill/>
          <a:ln w="9525">
            <a:noFill/>
            <a:miter lim="800000"/>
            <a:headEnd/>
            <a:tailEnd/>
          </a:ln>
        </p:spPr>
      </p:pic>
      <p:pic>
        <p:nvPicPr>
          <p:cNvPr id="15364" name="Picture 4" descr="C:\Documents and Settings\jwu\My Documents\JWU\Art\External\Presentation\Greenlight\Nov 2009\playstation_logo_2.jpg"/>
          <p:cNvPicPr>
            <a:picLocks noChangeAspect="1" noChangeArrowheads="1"/>
          </p:cNvPicPr>
          <p:nvPr/>
        </p:nvPicPr>
        <p:blipFill>
          <a:blip r:embed="rId5" cstate="print"/>
          <a:srcRect/>
          <a:stretch>
            <a:fillRect/>
          </a:stretch>
        </p:blipFill>
        <p:spPr bwMode="auto">
          <a:xfrm>
            <a:off x="10563225" y="5580063"/>
            <a:ext cx="741363" cy="741362"/>
          </a:xfrm>
          <a:prstGeom prst="rect">
            <a:avLst/>
          </a:prstGeom>
          <a:noFill/>
          <a:ln w="9525">
            <a:noFill/>
            <a:miter lim="800000"/>
            <a:headEnd/>
            <a:tailEnd/>
          </a:ln>
        </p:spPr>
      </p:pic>
      <p:pic>
        <p:nvPicPr>
          <p:cNvPr id="15365" name="Picture 9" descr="C:\Documents and Settings\jwu\My Documents\JWU\Art\External\Presentation\Greenlight\Nov 2009\ITSP\ITSP_PPT_OL_Title.png"/>
          <p:cNvPicPr>
            <a:picLocks noChangeAspect="1" noChangeArrowheads="1"/>
          </p:cNvPicPr>
          <p:nvPr/>
        </p:nvPicPr>
        <p:blipFill>
          <a:blip r:embed="rId4" cstate="print"/>
          <a:srcRect/>
          <a:stretch>
            <a:fillRect/>
          </a:stretch>
        </p:blipFill>
        <p:spPr bwMode="auto">
          <a:xfrm>
            <a:off x="1957388" y="4108450"/>
            <a:ext cx="7773987" cy="1592263"/>
          </a:xfrm>
          <a:prstGeom prst="rect">
            <a:avLst/>
          </a:prstGeom>
          <a:noFill/>
          <a:ln w="9525">
            <a:noFill/>
            <a:miter lim="800000"/>
            <a:headEnd/>
            <a:tailEnd/>
          </a:ln>
        </p:spPr>
      </p:pic>
      <p:pic>
        <p:nvPicPr>
          <p:cNvPr id="15366" name="Picture 9" descr="C:\Documents and Settings\jwu\My Documents\JWU\Art\External\Presentation\Greenlight\Nov 2009\ITSP\ITSP_PPT_OL_Title.png"/>
          <p:cNvPicPr>
            <a:picLocks noChangeAspect="1" noChangeArrowheads="1"/>
          </p:cNvPicPr>
          <p:nvPr/>
        </p:nvPicPr>
        <p:blipFill>
          <a:blip r:embed="rId4" cstate="print"/>
          <a:srcRect/>
          <a:stretch>
            <a:fillRect/>
          </a:stretch>
        </p:blipFill>
        <p:spPr bwMode="auto">
          <a:xfrm>
            <a:off x="-217488" y="4737100"/>
            <a:ext cx="7773988" cy="1590675"/>
          </a:xfrm>
          <a:prstGeom prst="rect">
            <a:avLst/>
          </a:prstGeom>
          <a:noFill/>
          <a:ln w="9525">
            <a:noFill/>
            <a:miter lim="800000"/>
            <a:headEnd/>
            <a:tailEnd/>
          </a:ln>
        </p:spPr>
      </p:pic>
      <p:sp>
        <p:nvSpPr>
          <p:cNvPr id="15367" name="TextBox 9"/>
          <p:cNvSpPr txBox="1">
            <a:spLocks noChangeArrowheads="1"/>
          </p:cNvSpPr>
          <p:nvPr/>
        </p:nvSpPr>
        <p:spPr bwMode="auto">
          <a:xfrm>
            <a:off x="4037013" y="4718050"/>
            <a:ext cx="3538537" cy="825500"/>
          </a:xfrm>
          <a:prstGeom prst="rect">
            <a:avLst/>
          </a:prstGeom>
          <a:noFill/>
          <a:ln w="9525">
            <a:noFill/>
            <a:miter lim="800000"/>
            <a:headEnd/>
            <a:tailEnd/>
          </a:ln>
        </p:spPr>
        <p:txBody>
          <a:bodyPr>
            <a:spAutoFit/>
          </a:bodyPr>
          <a:lstStyle/>
          <a:p>
            <a:pPr algn="ctr"/>
            <a:r>
              <a:rPr lang="en-US" sz="1600">
                <a:solidFill>
                  <a:srgbClr val="D9D9D9"/>
                </a:solidFill>
                <a:cs typeface="Tahoma" pitchFamily="34" charset="0"/>
              </a:rPr>
              <a:t>Concept Presentation</a:t>
            </a:r>
          </a:p>
          <a:p>
            <a:pPr algn="ctr"/>
            <a:r>
              <a:rPr lang="en-US" sz="1600">
                <a:solidFill>
                  <a:srgbClr val="D9D9D9"/>
                </a:solidFill>
                <a:cs typeface="Tahoma" pitchFamily="34" charset="0"/>
              </a:rPr>
              <a:t>Eric Koch</a:t>
            </a:r>
          </a:p>
          <a:p>
            <a:pPr algn="ctr"/>
            <a:r>
              <a:rPr lang="en-US" sz="1600">
                <a:solidFill>
                  <a:srgbClr val="D9D9D9"/>
                </a:solidFill>
                <a:cs typeface="Tahoma" pitchFamily="34" charset="0"/>
              </a:rPr>
              <a:t>November 18, 2009</a:t>
            </a:r>
          </a:p>
        </p:txBody>
      </p:sp>
      <p:sp>
        <p:nvSpPr>
          <p:cNvPr id="15368"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9"/>
          <p:cNvSpPr txBox="1">
            <a:spLocks noChangeArrowheads="1"/>
          </p:cNvSpPr>
          <p:nvPr/>
        </p:nvSpPr>
        <p:spPr bwMode="auto">
          <a:xfrm>
            <a:off x="822325" y="639763"/>
            <a:ext cx="8148638" cy="708025"/>
          </a:xfrm>
          <a:prstGeom prst="rect">
            <a:avLst/>
          </a:prstGeom>
          <a:noFill/>
          <a:ln w="9525">
            <a:noFill/>
            <a:miter lim="800000"/>
            <a:headEnd/>
            <a:tailEnd/>
          </a:ln>
        </p:spPr>
        <p:txBody>
          <a:bodyPr>
            <a:spAutoFit/>
          </a:bodyPr>
          <a:lstStyle/>
          <a:p>
            <a:pPr marL="285750" indent="-285750">
              <a:defRPr/>
            </a:pPr>
            <a:r>
              <a:rPr lang="en-US" sz="4000" dirty="0">
                <a:effectLst>
                  <a:outerShdw sx="1000" sy="1000" algn="ctr" rotWithShape="0">
                    <a:srgbClr val="000000"/>
                  </a:outerShdw>
                </a:effectLst>
                <a:latin typeface="Jokerman" pitchFamily="82" charset="0"/>
                <a:cs typeface="Tahoma" pitchFamily="34" charset="0"/>
              </a:rPr>
              <a:t>G</a:t>
            </a:r>
            <a:r>
              <a:rPr lang="en-US" sz="3600" dirty="0">
                <a:effectLst>
                  <a:outerShdw sx="1000" sy="1000" algn="ctr" rotWithShape="0">
                    <a:srgbClr val="000000"/>
                  </a:outerShdw>
                </a:effectLst>
                <a:latin typeface="Jokerman" pitchFamily="82" charset="0"/>
                <a:cs typeface="Tahoma" pitchFamily="34" charset="0"/>
              </a:rPr>
              <a:t>enre, </a:t>
            </a:r>
            <a:r>
              <a:rPr lang="en-US" sz="4000" dirty="0">
                <a:effectLst>
                  <a:outerShdw sx="1000" sy="1000" algn="ctr" rotWithShape="0">
                    <a:srgbClr val="000000"/>
                  </a:outerShdw>
                </a:effectLst>
                <a:latin typeface="Jokerman" pitchFamily="82" charset="0"/>
                <a:cs typeface="Tahoma" pitchFamily="34" charset="0"/>
              </a:rPr>
              <a:t>P</a:t>
            </a:r>
            <a:r>
              <a:rPr lang="en-US" sz="3600" dirty="0">
                <a:effectLst>
                  <a:outerShdw sx="1000" sy="1000" algn="ctr" rotWithShape="0">
                    <a:srgbClr val="000000"/>
                  </a:outerShdw>
                </a:effectLst>
                <a:latin typeface="Jokerman" pitchFamily="82" charset="0"/>
                <a:cs typeface="Tahoma" pitchFamily="34" charset="0"/>
              </a:rPr>
              <a:t>latform, &amp; </a:t>
            </a:r>
            <a:r>
              <a:rPr lang="en-US" sz="4000" dirty="0">
                <a:effectLst>
                  <a:outerShdw sx="1000" sy="1000" algn="ctr" rotWithShape="0">
                    <a:srgbClr val="000000"/>
                  </a:outerShdw>
                </a:effectLst>
                <a:latin typeface="Jokerman" pitchFamily="82" charset="0"/>
                <a:cs typeface="Tahoma" pitchFamily="34" charset="0"/>
              </a:rPr>
              <a:t>A</a:t>
            </a:r>
            <a:r>
              <a:rPr lang="en-US" sz="3600" dirty="0">
                <a:effectLst>
                  <a:outerShdw sx="1000" sy="1000" algn="ctr" rotWithShape="0">
                    <a:srgbClr val="000000"/>
                  </a:outerShdw>
                </a:effectLst>
                <a:latin typeface="Jokerman" pitchFamily="82" charset="0"/>
                <a:cs typeface="Tahoma" pitchFamily="34" charset="0"/>
              </a:rPr>
              <a:t>udience</a:t>
            </a:r>
          </a:p>
        </p:txBody>
      </p:sp>
      <p:pic>
        <p:nvPicPr>
          <p:cNvPr id="17410" name="Picture 7"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17411"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10" name="TextBox 9"/>
          <p:cNvSpPr txBox="1">
            <a:spLocks noChangeArrowheads="1"/>
          </p:cNvSpPr>
          <p:nvPr/>
        </p:nvSpPr>
        <p:spPr bwMode="auto">
          <a:xfrm>
            <a:off x="1487488" y="1566863"/>
            <a:ext cx="7858125" cy="3384550"/>
          </a:xfrm>
          <a:prstGeom prst="rect">
            <a:avLst/>
          </a:prstGeom>
          <a:noFill/>
          <a:ln w="9525">
            <a:noFill/>
            <a:miter lim="800000"/>
            <a:headEnd/>
            <a:tailEnd/>
          </a:ln>
        </p:spPr>
        <p:txBody>
          <a:bodyPr>
            <a:spAutoFit/>
          </a:bodyPr>
          <a:lstStyle/>
          <a:p>
            <a:pPr marL="285750" indent="-285750">
              <a:defRPr/>
            </a:pPr>
            <a:r>
              <a:rPr lang="en-US" sz="2000">
                <a:effectLst>
                  <a:outerShdw blurRad="38100" dist="38100" dir="2700000" algn="tl">
                    <a:srgbClr val="C0C0C0"/>
                  </a:outerShdw>
                </a:effectLst>
                <a:cs typeface="Tahoma" pitchFamily="34" charset="0"/>
              </a:rPr>
              <a:t>Genre</a:t>
            </a:r>
          </a:p>
          <a:p>
            <a:pPr marL="285750" indent="-285750">
              <a:buFont typeface="Arial" charset="0"/>
              <a:buChar char="•"/>
              <a:defRPr/>
            </a:pPr>
            <a:r>
              <a:rPr lang="en-US" sz="1600">
                <a:effectLst>
                  <a:outerShdw blurRad="38100" dist="38100" dir="2700000" algn="tl">
                    <a:srgbClr val="C0C0C0"/>
                  </a:outerShdw>
                </a:effectLst>
                <a:cs typeface="Tahoma" pitchFamily="34" charset="0"/>
              </a:rPr>
              <a:t>Adventure Shooter</a:t>
            </a:r>
            <a:br>
              <a:rPr lang="en-US" sz="1600">
                <a:effectLst>
                  <a:outerShdw blurRad="38100" dist="38100" dir="2700000" algn="tl">
                    <a:srgbClr val="C0C0C0"/>
                  </a:outerShdw>
                </a:effectLst>
                <a:cs typeface="Tahoma" pitchFamily="34" charset="0"/>
              </a:rPr>
            </a:br>
            <a:endParaRPr lang="en-US" sz="900">
              <a:effectLst>
                <a:outerShdw blurRad="38100" dist="38100" dir="2700000" algn="tl">
                  <a:srgbClr val="C0C0C0"/>
                </a:outerShdw>
              </a:effectLst>
              <a:cs typeface="Tahoma" pitchFamily="34" charset="0"/>
            </a:endParaRPr>
          </a:p>
          <a:p>
            <a:pPr marL="285750" indent="-285750">
              <a:defRPr/>
            </a:pPr>
            <a:r>
              <a:rPr lang="en-US" sz="2000">
                <a:effectLst>
                  <a:outerShdw blurRad="38100" dist="38100" dir="2700000" algn="tl">
                    <a:srgbClr val="C0C0C0"/>
                  </a:outerShdw>
                </a:effectLst>
                <a:cs typeface="Tahoma" pitchFamily="34" charset="0"/>
              </a:rPr>
              <a:t>Platform</a:t>
            </a:r>
          </a:p>
          <a:p>
            <a:pPr marL="285750" indent="-285750">
              <a:buFont typeface="Arial" charset="0"/>
              <a:buChar char="•"/>
              <a:defRPr/>
            </a:pPr>
            <a:r>
              <a:rPr lang="en-US" sz="1600">
                <a:effectLst>
                  <a:outerShdw blurRad="38100" dist="38100" dir="2700000" algn="tl">
                    <a:srgbClr val="C0C0C0"/>
                  </a:outerShdw>
                </a:effectLst>
                <a:cs typeface="Tahoma" pitchFamily="34" charset="0"/>
              </a:rPr>
              <a:t>NGP</a:t>
            </a:r>
            <a:r>
              <a:rPr lang="en-US" sz="2000">
                <a:effectLst>
                  <a:outerShdw blurRad="38100" dist="38100" dir="2700000" algn="tl">
                    <a:srgbClr val="C0C0C0"/>
                  </a:outerShdw>
                </a:effectLst>
                <a:cs typeface="Tahoma" pitchFamily="34" charset="0"/>
              </a:rPr>
              <a:t/>
            </a:r>
            <a:br>
              <a:rPr lang="en-US" sz="2000">
                <a:effectLst>
                  <a:outerShdw blurRad="38100" dist="38100" dir="2700000" algn="tl">
                    <a:srgbClr val="C0C0C0"/>
                  </a:outerShdw>
                </a:effectLst>
                <a:cs typeface="Tahoma" pitchFamily="34" charset="0"/>
              </a:rPr>
            </a:br>
            <a:endParaRPr lang="en-US" sz="900">
              <a:cs typeface="Tahoma" pitchFamily="34" charset="0"/>
            </a:endParaRPr>
          </a:p>
          <a:p>
            <a:pPr marL="285750" indent="-285750">
              <a:defRPr/>
            </a:pPr>
            <a:r>
              <a:rPr lang="en-US" sz="2000">
                <a:effectLst>
                  <a:outerShdw blurRad="38100" dist="38100" dir="2700000" algn="tl">
                    <a:srgbClr val="C0C0C0"/>
                  </a:outerShdw>
                </a:effectLst>
                <a:cs typeface="Tahoma" pitchFamily="34" charset="0"/>
              </a:rPr>
              <a:t>Audience</a:t>
            </a:r>
          </a:p>
          <a:p>
            <a:pPr marL="285750" indent="-285750">
              <a:buFont typeface="Arial" charset="0"/>
              <a:buChar char="•"/>
              <a:defRPr/>
            </a:pPr>
            <a:r>
              <a:rPr lang="en-US" sz="1600">
                <a:effectLst>
                  <a:outerShdw blurRad="38100" dist="38100" dir="2700000" algn="tl">
                    <a:srgbClr val="C0C0C0"/>
                  </a:outerShdw>
                </a:effectLst>
                <a:cs typeface="Tahoma" pitchFamily="34" charset="0"/>
              </a:rPr>
              <a:t>Fanatical / Committed / Core / Casual </a:t>
            </a:r>
            <a:r>
              <a:rPr lang="en-US" sz="2000">
                <a:effectLst>
                  <a:outerShdw blurRad="38100" dist="38100" dir="2700000" algn="tl">
                    <a:srgbClr val="C0C0C0"/>
                  </a:outerShdw>
                </a:effectLst>
                <a:cs typeface="Tahoma" pitchFamily="34" charset="0"/>
              </a:rPr>
              <a:t/>
            </a:r>
            <a:br>
              <a:rPr lang="en-US" sz="2000">
                <a:effectLst>
                  <a:outerShdw blurRad="38100" dist="38100" dir="2700000" algn="tl">
                    <a:srgbClr val="C0C0C0"/>
                  </a:outerShdw>
                </a:effectLst>
                <a:cs typeface="Tahoma" pitchFamily="34" charset="0"/>
              </a:rPr>
            </a:br>
            <a:endParaRPr lang="en-US" sz="900">
              <a:effectLst>
                <a:outerShdw blurRad="38100" dist="38100" dir="2700000" algn="tl">
                  <a:srgbClr val="C0C0C0"/>
                </a:outerShdw>
              </a:effectLst>
              <a:cs typeface="Tahoma" pitchFamily="34" charset="0"/>
            </a:endParaRPr>
          </a:p>
          <a:p>
            <a:pPr marL="285750" indent="-285750">
              <a:defRPr/>
            </a:pPr>
            <a:r>
              <a:rPr lang="en-US" sz="2000">
                <a:effectLst>
                  <a:outerShdw blurRad="38100" dist="38100" dir="2700000" algn="tl">
                    <a:srgbClr val="C0C0C0"/>
                  </a:outerShdw>
                </a:effectLst>
                <a:cs typeface="Tahoma" pitchFamily="34" charset="0"/>
              </a:rPr>
              <a:t>Product Scope</a:t>
            </a:r>
          </a:p>
          <a:p>
            <a:pPr marL="285750" indent="-285750">
              <a:buFont typeface="Arial" charset="0"/>
              <a:buChar char="•"/>
              <a:defRPr/>
            </a:pPr>
            <a:r>
              <a:rPr lang="en-US" sz="1600">
                <a:effectLst>
                  <a:outerShdw blurRad="38100" dist="38100" dir="2700000" algn="tl">
                    <a:srgbClr val="C0C0C0"/>
                  </a:outerShdw>
                </a:effectLst>
                <a:cs typeface="Tahoma" pitchFamily="34" charset="0"/>
              </a:rPr>
              <a:t>Mid-Size </a:t>
            </a:r>
            <a:r>
              <a:rPr lang="en-US" sz="2000">
                <a:effectLst>
                  <a:outerShdw blurRad="38100" dist="38100" dir="2700000" algn="tl">
                    <a:srgbClr val="C0C0C0"/>
                  </a:outerShdw>
                </a:effectLst>
                <a:cs typeface="Tahoma" pitchFamily="34" charset="0"/>
              </a:rPr>
              <a:t/>
            </a:r>
            <a:br>
              <a:rPr lang="en-US" sz="2000">
                <a:effectLst>
                  <a:outerShdw blurRad="38100" dist="38100" dir="2700000" algn="tl">
                    <a:srgbClr val="C0C0C0"/>
                  </a:outerShdw>
                </a:effectLst>
                <a:cs typeface="Tahoma" pitchFamily="34" charset="0"/>
              </a:rPr>
            </a:br>
            <a:endParaRPr lang="en-US" sz="900">
              <a:effectLst>
                <a:outerShdw blurRad="38100" dist="38100" dir="2700000" algn="tl">
                  <a:srgbClr val="C0C0C0"/>
                </a:outerShdw>
              </a:effectLst>
              <a:cs typeface="Tahoma" pitchFamily="34" charset="0"/>
            </a:endParaRPr>
          </a:p>
          <a:p>
            <a:pPr marL="285750" indent="-285750">
              <a:defRPr/>
            </a:pPr>
            <a:r>
              <a:rPr lang="en-US" sz="2000">
                <a:effectLst>
                  <a:outerShdw blurRad="38100" dist="38100" dir="2700000" algn="tl">
                    <a:srgbClr val="C0C0C0"/>
                  </a:outerShdw>
                </a:effectLst>
                <a:cs typeface="Tahoma" pitchFamily="34" charset="0"/>
              </a:rPr>
              <a:t>NGP Features</a:t>
            </a:r>
          </a:p>
          <a:p>
            <a:pPr marL="285750" indent="-285750">
              <a:buFont typeface="Arial" charset="0"/>
              <a:buChar char="•"/>
              <a:defRPr/>
            </a:pPr>
            <a:r>
              <a:rPr lang="en-US" sz="1600">
                <a:effectLst>
                  <a:outerShdw blurRad="38100" dist="38100" dir="2700000" algn="tl">
                    <a:srgbClr val="C0C0C0"/>
                  </a:outerShdw>
                </a:effectLst>
                <a:cs typeface="Tahoma" pitchFamily="34" charset="0"/>
              </a:rPr>
              <a:t>Front Touch / Back Touch / Microphone / Camera</a:t>
            </a:r>
          </a:p>
        </p:txBody>
      </p:sp>
      <p:sp>
        <p:nvSpPr>
          <p:cNvPr id="17413"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12" name="Picture 10" descr="C:\Documents and Settings\jwu\My Documents\JWU\Art\External\Presentation\Greenlight\Nov 2009\ITSP\HiRez Images\miniBoss.jpg"/>
          <p:cNvPicPr>
            <a:picLocks noChangeAspect="1" noChangeArrowheads="1"/>
          </p:cNvPicPr>
          <p:nvPr/>
        </p:nvPicPr>
        <p:blipFill>
          <a:blip r:embed="rId5" cstate="print"/>
          <a:srcRect/>
          <a:stretch>
            <a:fillRect/>
          </a:stretch>
        </p:blipFill>
        <p:spPr bwMode="auto">
          <a:xfrm rot="21393056">
            <a:off x="8091488" y="3094038"/>
            <a:ext cx="2408237" cy="1355725"/>
          </a:xfrm>
          <a:prstGeom prst="rect">
            <a:avLst/>
          </a:prstGeom>
          <a:noFill/>
          <a:effectLst>
            <a:outerShdw dist="165100" dir="2820000" algn="ctr" rotWithShape="0">
              <a:srgbClr val="000000">
                <a:alpha val="80000"/>
              </a:srgbClr>
            </a:outerShdw>
          </a:effectLst>
        </p:spPr>
      </p:pic>
      <p:pic>
        <p:nvPicPr>
          <p:cNvPr id="13" name="Picture 9" descr="C:\Documents and Settings\jwu\My Documents\JWU\Art\External\Presentation\Greenlight\Nov 2009\ITSP\HiRez Images\drillBots.jpg"/>
          <p:cNvPicPr>
            <a:picLocks noChangeAspect="1" noChangeArrowheads="1"/>
          </p:cNvPicPr>
          <p:nvPr/>
        </p:nvPicPr>
        <p:blipFill>
          <a:blip r:embed="rId6" cstate="print"/>
          <a:srcRect/>
          <a:stretch>
            <a:fillRect/>
          </a:stretch>
        </p:blipFill>
        <p:spPr bwMode="auto">
          <a:xfrm rot="266610">
            <a:off x="8502650" y="2036763"/>
            <a:ext cx="1798638" cy="1012825"/>
          </a:xfrm>
          <a:prstGeom prst="rect">
            <a:avLst/>
          </a:prstGeom>
          <a:noFill/>
          <a:ln w="28575">
            <a:noFill/>
          </a:ln>
          <a:effectLst>
            <a:outerShdw dist="165100" dir="2280000" algn="ctr" rotWithShape="0">
              <a:schemeClr val="tx1">
                <a:alpha val="80000"/>
              </a:schemeClr>
            </a:outerShdw>
          </a:effectLst>
        </p:spPr>
      </p:pic>
      <p:pic>
        <p:nvPicPr>
          <p:cNvPr id="17416" name="Picture 8" descr="C:\Documents and Settings\jwu\My Documents\JWU\Art\External\Presentation\Greenlight\Nov 2009\ITSP\ITSP_Logo_Layers.png"/>
          <p:cNvPicPr>
            <a:picLocks noChangeAspect="1" noChangeArrowheads="1"/>
          </p:cNvPicPr>
          <p:nvPr/>
        </p:nvPicPr>
        <p:blipFill>
          <a:blip r:embed="rId7" cstate="print"/>
          <a:srcRect/>
          <a:stretch>
            <a:fillRect/>
          </a:stretch>
        </p:blipFill>
        <p:spPr bwMode="auto">
          <a:xfrm rot="773879">
            <a:off x="9453563" y="374650"/>
            <a:ext cx="1541462" cy="1443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P</a:t>
            </a:r>
            <a:r>
              <a:rPr lang="en-US" sz="3600" dirty="0">
                <a:effectLst>
                  <a:outerShdw sx="1000" sy="1000" algn="ctr" rotWithShape="0">
                    <a:srgbClr val="000000"/>
                  </a:outerShdw>
                </a:effectLst>
                <a:latin typeface="Jokerman" pitchFamily="82" charset="0"/>
                <a:cs typeface="Tahoma" pitchFamily="34" charset="0"/>
              </a:rPr>
              <a:t>urpose of </a:t>
            </a:r>
            <a:r>
              <a:rPr lang="en-US" sz="4800" dirty="0">
                <a:effectLst>
                  <a:outerShdw sx="1000" sy="1000" algn="ctr" rotWithShape="0">
                    <a:srgbClr val="000000"/>
                  </a:outerShdw>
                </a:effectLst>
                <a:latin typeface="Jokerman" pitchFamily="82" charset="0"/>
                <a:cs typeface="Tahoma" pitchFamily="34" charset="0"/>
              </a:rPr>
              <a:t>M</a:t>
            </a:r>
            <a:r>
              <a:rPr lang="en-US" sz="3600" dirty="0">
                <a:effectLst>
                  <a:outerShdw sx="1000" sy="1000" algn="ctr" rotWithShape="0">
                    <a:srgbClr val="000000"/>
                  </a:outerShdw>
                </a:effectLst>
                <a:latin typeface="Jokerman" pitchFamily="82" charset="0"/>
                <a:cs typeface="Tahoma" pitchFamily="34" charset="0"/>
              </a:rPr>
              <a:t>eeting</a:t>
            </a:r>
          </a:p>
        </p:txBody>
      </p:sp>
      <p:pic>
        <p:nvPicPr>
          <p:cNvPr id="19458" name="Picture 7"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19459"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10" name="TextBox 9"/>
          <p:cNvSpPr txBox="1">
            <a:spLocks noChangeArrowheads="1"/>
          </p:cNvSpPr>
          <p:nvPr/>
        </p:nvSpPr>
        <p:spPr bwMode="auto">
          <a:xfrm>
            <a:off x="1487488" y="1566863"/>
            <a:ext cx="7858125" cy="1679575"/>
          </a:xfrm>
          <a:prstGeom prst="rect">
            <a:avLst/>
          </a:prstGeom>
          <a:noFill/>
          <a:ln w="9525">
            <a:noFill/>
            <a:miter lim="800000"/>
            <a:headEnd/>
            <a:tailEnd/>
          </a:ln>
        </p:spPr>
        <p:txBody>
          <a:bodyPr>
            <a:spAutoFit/>
          </a:bodyPr>
          <a:lstStyle/>
          <a:p>
            <a:pPr marL="285750" indent="-285750">
              <a:defRPr/>
            </a:pPr>
            <a:r>
              <a:rPr lang="en-US" sz="2000">
                <a:effectLst>
                  <a:outerShdw blurRad="38100" dist="38100" dir="2700000" algn="tl">
                    <a:srgbClr val="C0C0C0"/>
                  </a:outerShdw>
                </a:effectLst>
                <a:cs typeface="Tahoma" pitchFamily="34" charset="0"/>
              </a:rPr>
              <a:t>Overall Purpose</a:t>
            </a:r>
          </a:p>
          <a:p>
            <a:pPr marL="285750" indent="-285750">
              <a:buFont typeface="Arial" charset="0"/>
              <a:buChar char="•"/>
              <a:defRPr/>
            </a:pPr>
            <a:r>
              <a:rPr lang="en-US" sz="1600">
                <a:effectLst>
                  <a:outerShdw blurRad="38100" dist="38100" dir="2700000" algn="tl">
                    <a:srgbClr val="C0C0C0"/>
                  </a:outerShdw>
                </a:effectLst>
                <a:cs typeface="Tahoma" pitchFamily="34" charset="0"/>
              </a:rPr>
              <a:t>Concept Greenlight Preview</a:t>
            </a:r>
            <a:br>
              <a:rPr lang="en-US" sz="1600">
                <a:effectLst>
                  <a:outerShdw blurRad="38100" dist="38100" dir="2700000" algn="tl">
                    <a:srgbClr val="C0C0C0"/>
                  </a:outerShdw>
                </a:effectLst>
                <a:cs typeface="Tahoma" pitchFamily="34" charset="0"/>
              </a:rPr>
            </a:br>
            <a:endParaRPr lang="en-US" sz="1600">
              <a:effectLst>
                <a:outerShdw blurRad="38100" dist="38100" dir="2700000" algn="tl">
                  <a:srgbClr val="C0C0C0"/>
                </a:outerShdw>
              </a:effectLst>
              <a:cs typeface="Tahoma" pitchFamily="34" charset="0"/>
            </a:endParaRPr>
          </a:p>
          <a:p>
            <a:pPr marL="285750" indent="-285750">
              <a:defRPr/>
            </a:pPr>
            <a:r>
              <a:rPr lang="en-US" sz="2000">
                <a:effectLst>
                  <a:outerShdw blurRad="38100" dist="38100" dir="2700000" algn="tl">
                    <a:srgbClr val="C0C0C0"/>
                  </a:outerShdw>
                </a:effectLst>
                <a:cs typeface="Tahoma" pitchFamily="34" charset="0"/>
              </a:rPr>
              <a:t>Feedback Required</a:t>
            </a:r>
          </a:p>
          <a:p>
            <a:pPr marL="285750" indent="-285750">
              <a:buFont typeface="Arial" charset="0"/>
              <a:buChar char="•"/>
              <a:defRPr/>
            </a:pPr>
            <a:r>
              <a:rPr lang="en-US" sz="1600">
                <a:effectLst>
                  <a:outerShdw blurRad="38100" dist="38100" dir="2700000" algn="tl">
                    <a:srgbClr val="C0C0C0"/>
                  </a:outerShdw>
                </a:effectLst>
                <a:cs typeface="Tahoma" pitchFamily="34" charset="0"/>
              </a:rPr>
              <a:t>NGP as Primary Platform</a:t>
            </a:r>
          </a:p>
          <a:p>
            <a:pPr marL="285750" indent="-285750">
              <a:buFont typeface="Arial" charset="0"/>
              <a:buChar char="•"/>
              <a:defRPr/>
            </a:pPr>
            <a:r>
              <a:rPr lang="en-US" sz="1600">
                <a:effectLst>
                  <a:outerShdw blurRad="38100" dist="38100" dir="2700000" algn="tl">
                    <a:srgbClr val="C0C0C0"/>
                  </a:outerShdw>
                </a:effectLst>
                <a:cs typeface="Tahoma" pitchFamily="34" charset="0"/>
              </a:rPr>
              <a:t>International Appeal and Relevance</a:t>
            </a:r>
            <a:endParaRPr lang="en-US" sz="800">
              <a:cs typeface="Tahoma" pitchFamily="34" charset="0"/>
            </a:endParaRPr>
          </a:p>
        </p:txBody>
      </p:sp>
      <p:sp>
        <p:nvSpPr>
          <p:cNvPr id="19461"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12" name="Picture 5" descr="C:\Documents and Settings\jwu\My Documents\JWU\Art\External\Presentation\Greenlight\Nov 2009\ITSP\HiRez Images\gear.jpg"/>
          <p:cNvPicPr>
            <a:picLocks noChangeAspect="1" noChangeArrowheads="1"/>
          </p:cNvPicPr>
          <p:nvPr/>
        </p:nvPicPr>
        <p:blipFill>
          <a:blip r:embed="rId5" cstate="print"/>
          <a:srcRect/>
          <a:stretch>
            <a:fillRect/>
          </a:stretch>
        </p:blipFill>
        <p:spPr bwMode="auto">
          <a:xfrm rot="223021">
            <a:off x="3790950" y="3790950"/>
            <a:ext cx="2432050" cy="1366838"/>
          </a:xfrm>
          <a:prstGeom prst="rect">
            <a:avLst/>
          </a:prstGeom>
          <a:noFill/>
          <a:ln w="9525">
            <a:noFill/>
            <a:miter lim="800000"/>
            <a:headEnd/>
            <a:tailEnd/>
          </a:ln>
          <a:effectLst>
            <a:outerShdw dist="152400" dir="3119999" algn="ctr" rotWithShape="0">
              <a:schemeClr val="tx1">
                <a:alpha val="79999"/>
              </a:schemeClr>
            </a:outerShdw>
          </a:effectLst>
        </p:spPr>
      </p:pic>
      <p:pic>
        <p:nvPicPr>
          <p:cNvPr id="14" name="Picture 4" descr="C:\Documents and Settings\jwu\My Documents\JWU\Art\External\Presentation\Greenlight\Nov 2009\ITSP\HiRez Images\electricDome.jpg"/>
          <p:cNvPicPr>
            <a:picLocks noChangeAspect="1" noChangeArrowheads="1"/>
          </p:cNvPicPr>
          <p:nvPr/>
        </p:nvPicPr>
        <p:blipFill>
          <a:blip r:embed="rId6" cstate="print"/>
          <a:srcRect/>
          <a:stretch>
            <a:fillRect/>
          </a:stretch>
        </p:blipFill>
        <p:spPr bwMode="auto">
          <a:xfrm rot="-420275">
            <a:off x="6367463" y="1941513"/>
            <a:ext cx="4227512" cy="2378075"/>
          </a:xfrm>
          <a:prstGeom prst="rect">
            <a:avLst/>
          </a:prstGeom>
          <a:noFill/>
          <a:ln w="9525">
            <a:noFill/>
            <a:miter lim="800000"/>
            <a:headEnd/>
            <a:tailEnd/>
          </a:ln>
          <a:effectLst>
            <a:outerShdw dist="152400" dir="3119999" algn="ctr" rotWithShape="0">
              <a:schemeClr val="tx1">
                <a:alpha val="79999"/>
              </a:schemeClr>
            </a:outerShdw>
          </a:effectLst>
        </p:spPr>
      </p:pic>
      <p:pic>
        <p:nvPicPr>
          <p:cNvPr id="19464" name="Picture 8" descr="C:\Documents and Settings\jwu\My Documents\JWU\Art\External\Presentation\Greenlight\Nov 2009\ITSP\ITSP_Logo_Layers.png"/>
          <p:cNvPicPr>
            <a:picLocks noChangeAspect="1" noChangeArrowheads="1"/>
          </p:cNvPicPr>
          <p:nvPr/>
        </p:nvPicPr>
        <p:blipFill>
          <a:blip r:embed="rId7"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9467" name="Picture 11" descr="shroom_of_death"/>
          <p:cNvPicPr>
            <a:picLocks noChangeAspect="1" noChangeArrowheads="1"/>
          </p:cNvPicPr>
          <p:nvPr/>
        </p:nvPicPr>
        <p:blipFill>
          <a:blip r:embed="rId8" cstate="print"/>
          <a:srcRect/>
          <a:stretch>
            <a:fillRect/>
          </a:stretch>
        </p:blipFill>
        <p:spPr bwMode="auto">
          <a:xfrm rot="-161539">
            <a:off x="476250" y="3473450"/>
            <a:ext cx="2898775" cy="1630363"/>
          </a:xfrm>
          <a:prstGeom prst="rect">
            <a:avLst/>
          </a:prstGeom>
          <a:noFill/>
          <a:effectLst>
            <a:outerShdw dist="107763" dir="2700000" algn="ctr" rotWithShape="0">
              <a:srgbClr val="000000">
                <a:alpha val="80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M:\1. External Dev\7.Presentations\GREENLIGHT\Nov 2009\ITSP\assets\HiRez Images\mechSpikes.jpg"/>
          <p:cNvPicPr>
            <a:picLocks noChangeAspect="1" noChangeArrowheads="1"/>
          </p:cNvPicPr>
          <p:nvPr/>
        </p:nvPicPr>
        <p:blipFill>
          <a:blip r:embed="rId3" cstate="print"/>
          <a:srcRect/>
          <a:stretch>
            <a:fillRect/>
          </a:stretch>
        </p:blipFill>
        <p:spPr bwMode="auto">
          <a:xfrm rot="792301">
            <a:off x="7875588" y="2222500"/>
            <a:ext cx="3106737" cy="1747838"/>
          </a:xfrm>
          <a:prstGeom prst="rect">
            <a:avLst/>
          </a:prstGeom>
          <a:noFill/>
          <a:ln w="9525">
            <a:noFill/>
            <a:miter lim="800000"/>
            <a:headEnd/>
            <a:tailEnd/>
          </a:ln>
          <a:effectLst>
            <a:outerShdw dist="101600" dir="2700000" algn="ctr" rotWithShape="0">
              <a:schemeClr val="tx1">
                <a:alpha val="80000"/>
              </a:schemeClr>
            </a:outerShdw>
          </a:effectLst>
        </p:spPr>
      </p:pic>
      <p:sp>
        <p:nvSpPr>
          <p:cNvPr id="7"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P</a:t>
            </a:r>
            <a:r>
              <a:rPr lang="en-US" sz="3600" dirty="0">
                <a:effectLst>
                  <a:outerShdw sx="1000" sy="1000" algn="ctr" rotWithShape="0">
                    <a:srgbClr val="000000"/>
                  </a:outerShdw>
                </a:effectLst>
                <a:latin typeface="Jokerman" pitchFamily="82" charset="0"/>
                <a:cs typeface="Tahoma" pitchFamily="34" charset="0"/>
              </a:rPr>
              <a:t>ortfolio / </a:t>
            </a:r>
            <a:r>
              <a:rPr lang="en-US" sz="4800" dirty="0">
                <a:effectLst>
                  <a:outerShdw sx="1000" sy="1000" algn="ctr" rotWithShape="0">
                    <a:srgbClr val="000000"/>
                  </a:outerShdw>
                </a:effectLst>
                <a:latin typeface="Jokerman" pitchFamily="82" charset="0"/>
                <a:cs typeface="Tahoma" pitchFamily="34" charset="0"/>
              </a:rPr>
              <a:t>S</a:t>
            </a:r>
            <a:r>
              <a:rPr lang="en-US" sz="3600" dirty="0">
                <a:effectLst>
                  <a:outerShdw sx="1000" sy="1000" algn="ctr" rotWithShape="0">
                    <a:srgbClr val="000000"/>
                  </a:outerShdw>
                </a:effectLst>
                <a:latin typeface="Jokerman" pitchFamily="82" charset="0"/>
                <a:cs typeface="Tahoma" pitchFamily="34" charset="0"/>
              </a:rPr>
              <a:t>trategic </a:t>
            </a:r>
            <a:r>
              <a:rPr lang="en-US" sz="4800" dirty="0">
                <a:effectLst>
                  <a:outerShdw sx="1000" sy="1000" algn="ctr" rotWithShape="0">
                    <a:srgbClr val="000000"/>
                  </a:outerShdw>
                </a:effectLst>
                <a:latin typeface="Jokerman" pitchFamily="82" charset="0"/>
                <a:cs typeface="Tahoma" pitchFamily="34" charset="0"/>
              </a:rPr>
              <a:t>F</a:t>
            </a:r>
            <a:r>
              <a:rPr lang="en-US" sz="3600" dirty="0">
                <a:effectLst>
                  <a:outerShdw sx="1000" sy="1000" algn="ctr" rotWithShape="0">
                    <a:srgbClr val="000000"/>
                  </a:outerShdw>
                </a:effectLst>
                <a:latin typeface="Jokerman" pitchFamily="82" charset="0"/>
                <a:cs typeface="Tahoma" pitchFamily="34" charset="0"/>
              </a:rPr>
              <a:t>it</a:t>
            </a:r>
          </a:p>
        </p:txBody>
      </p:sp>
      <p:pic>
        <p:nvPicPr>
          <p:cNvPr id="21507" name="Picture 7" descr="C:\Documents and Settings\jwu\My Documents\JWU\Art\External\Presentation\Greenlight\Nov 2009\ITSP\ITSP_PPT_OL_sml.png"/>
          <p:cNvPicPr>
            <a:picLocks noChangeAspect="1" noChangeArrowheads="1"/>
          </p:cNvPicPr>
          <p:nvPr/>
        </p:nvPicPr>
        <p:blipFill>
          <a:blip r:embed="rId4" cstate="print"/>
          <a:srcRect/>
          <a:stretch>
            <a:fillRect/>
          </a:stretch>
        </p:blipFill>
        <p:spPr bwMode="auto">
          <a:xfrm>
            <a:off x="0" y="3811588"/>
            <a:ext cx="11522075" cy="2668587"/>
          </a:xfrm>
          <a:prstGeom prst="rect">
            <a:avLst/>
          </a:prstGeom>
          <a:noFill/>
          <a:ln w="9525">
            <a:noFill/>
            <a:miter lim="800000"/>
            <a:headEnd/>
            <a:tailEnd/>
          </a:ln>
        </p:spPr>
      </p:pic>
      <p:pic>
        <p:nvPicPr>
          <p:cNvPr id="21508" name="Picture 4" descr="C:\Documents and Settings\jwu\My Documents\JWU\Art\External\Presentation\Greenlight\Nov 2009\playstation_logo_2.jpg"/>
          <p:cNvPicPr>
            <a:picLocks noChangeAspect="1" noChangeArrowheads="1"/>
          </p:cNvPicPr>
          <p:nvPr/>
        </p:nvPicPr>
        <p:blipFill>
          <a:blip r:embed="rId5" cstate="print"/>
          <a:srcRect/>
          <a:stretch>
            <a:fillRect/>
          </a:stretch>
        </p:blipFill>
        <p:spPr bwMode="auto">
          <a:xfrm>
            <a:off x="10621963" y="5580063"/>
            <a:ext cx="741362" cy="741362"/>
          </a:xfrm>
          <a:prstGeom prst="rect">
            <a:avLst/>
          </a:prstGeom>
          <a:noFill/>
          <a:ln w="9525">
            <a:noFill/>
            <a:miter lim="800000"/>
            <a:headEnd/>
            <a:tailEnd/>
          </a:ln>
        </p:spPr>
      </p:pic>
      <p:sp>
        <p:nvSpPr>
          <p:cNvPr id="21509" name="TextBox 9"/>
          <p:cNvSpPr txBox="1">
            <a:spLocks noChangeArrowheads="1"/>
          </p:cNvSpPr>
          <p:nvPr/>
        </p:nvSpPr>
        <p:spPr bwMode="auto">
          <a:xfrm>
            <a:off x="287338" y="2062163"/>
            <a:ext cx="6646862" cy="1463675"/>
          </a:xfrm>
          <a:prstGeom prst="rect">
            <a:avLst/>
          </a:prstGeom>
          <a:noFill/>
          <a:ln w="9525">
            <a:noFill/>
            <a:miter lim="800000"/>
            <a:headEnd/>
            <a:tailEnd/>
          </a:ln>
        </p:spPr>
        <p:txBody>
          <a:bodyPr>
            <a:spAutoFit/>
          </a:bodyPr>
          <a:lstStyle/>
          <a:p>
            <a:pPr marL="1187450" lvl="2" indent="-323850">
              <a:lnSpc>
                <a:spcPct val="90000"/>
              </a:lnSpc>
            </a:pPr>
            <a:r>
              <a:rPr lang="en-GB" sz="2000"/>
              <a:t>Key Initiatives Supported</a:t>
            </a:r>
          </a:p>
          <a:p>
            <a:pPr marL="1187450" lvl="2" indent="-323850">
              <a:lnSpc>
                <a:spcPct val="90000"/>
              </a:lnSpc>
            </a:pPr>
            <a:endParaRPr lang="en-GB" sz="1500"/>
          </a:p>
          <a:p>
            <a:pPr marL="1187450" lvl="2" indent="-323850">
              <a:lnSpc>
                <a:spcPct val="90000"/>
              </a:lnSpc>
              <a:buFont typeface="Arial" charset="0"/>
              <a:buChar char="•"/>
            </a:pPr>
            <a:r>
              <a:rPr lang="en-GB" sz="1600"/>
              <a:t>Deliver exclusive new IP yearly</a:t>
            </a:r>
          </a:p>
          <a:p>
            <a:pPr marL="1187450" lvl="2" indent="-323850">
              <a:lnSpc>
                <a:spcPct val="90000"/>
              </a:lnSpc>
            </a:pPr>
            <a:endParaRPr lang="en-GB" sz="1600"/>
          </a:p>
          <a:p>
            <a:pPr marL="1187450" lvl="2" indent="-323850">
              <a:lnSpc>
                <a:spcPct val="90000"/>
              </a:lnSpc>
              <a:buFont typeface="Arial" charset="0"/>
              <a:buChar char="•"/>
            </a:pPr>
            <a:r>
              <a:rPr lang="en-GB" sz="1600"/>
              <a:t>Create exclusive showcase launch titles for new platforms </a:t>
            </a:r>
          </a:p>
        </p:txBody>
      </p:sp>
      <p:sp>
        <p:nvSpPr>
          <p:cNvPr id="21510"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21511" name="Picture 8" descr="C:\Documents and Settings\jwu\My Documents\JWU\Art\External\Presentation\Greenlight\Nov 2009\ITSP\ITSP_Logo_Layers.png"/>
          <p:cNvPicPr>
            <a:picLocks noChangeAspect="1" noChangeArrowheads="1"/>
          </p:cNvPicPr>
          <p:nvPr/>
        </p:nvPicPr>
        <p:blipFill>
          <a:blip r:embed="rId6"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21512" name="Picture 2" descr="M:\1. External Dev\7.Presentations\GREENLIGHT\Nov 2009\ITSP\assets\HiRez Images\forceField.jpg"/>
          <p:cNvPicPr>
            <a:picLocks noChangeAspect="1" noChangeArrowheads="1"/>
          </p:cNvPicPr>
          <p:nvPr/>
        </p:nvPicPr>
        <p:blipFill>
          <a:blip r:embed="rId7" cstate="print"/>
          <a:srcRect/>
          <a:stretch>
            <a:fillRect/>
          </a:stretch>
        </p:blipFill>
        <p:spPr bwMode="auto">
          <a:xfrm rot="21120434">
            <a:off x="6388100" y="1512888"/>
            <a:ext cx="2684463" cy="1511300"/>
          </a:xfrm>
          <a:prstGeom prst="rect">
            <a:avLst/>
          </a:prstGeom>
          <a:noFill/>
          <a:ln w="9525">
            <a:noFill/>
            <a:miter lim="800000"/>
            <a:headEnd/>
            <a:tailEnd/>
          </a:ln>
          <a:effectLst>
            <a:outerShdw dist="101600" dir="2700000" algn="ctr" rotWithShape="0">
              <a:schemeClr val="tx1">
                <a:alpha val="80000"/>
              </a:schemeClr>
            </a:outerShdw>
          </a:effectLst>
        </p:spPr>
      </p:pic>
      <p:pic>
        <p:nvPicPr>
          <p:cNvPr id="21513" name="Picture 3" descr="M:\1. External Dev\7.Presentations\GREENLIGHT\Nov 2009\ITSP\assets\HiRez Images\tentacleAlley.jpg"/>
          <p:cNvPicPr>
            <a:picLocks noChangeAspect="1" noChangeArrowheads="1"/>
          </p:cNvPicPr>
          <p:nvPr/>
        </p:nvPicPr>
        <p:blipFill>
          <a:blip r:embed="rId8" cstate="print"/>
          <a:srcRect/>
          <a:stretch>
            <a:fillRect/>
          </a:stretch>
        </p:blipFill>
        <p:spPr bwMode="auto">
          <a:xfrm rot="423628">
            <a:off x="6845300" y="3494088"/>
            <a:ext cx="2603500" cy="1465262"/>
          </a:xfrm>
          <a:prstGeom prst="rect">
            <a:avLst/>
          </a:prstGeom>
          <a:noFill/>
          <a:ln w="9525">
            <a:noFill/>
            <a:miter lim="800000"/>
            <a:headEnd/>
            <a:tailEnd/>
          </a:ln>
          <a:effectLst>
            <a:outerShdw dist="1016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H</a:t>
            </a:r>
            <a:r>
              <a:rPr lang="en-US" sz="3600" dirty="0">
                <a:effectLst>
                  <a:outerShdw sx="1000" sy="1000" algn="ctr" rotWithShape="0">
                    <a:srgbClr val="000000"/>
                  </a:outerShdw>
                </a:effectLst>
                <a:latin typeface="Jokerman" pitchFamily="82" charset="0"/>
                <a:cs typeface="Tahoma" pitchFamily="34" charset="0"/>
              </a:rPr>
              <a:t>igh </a:t>
            </a:r>
            <a:r>
              <a:rPr lang="en-US" sz="4800" dirty="0">
                <a:effectLst>
                  <a:outerShdw sx="1000" sy="1000" algn="ctr" rotWithShape="0">
                    <a:srgbClr val="000000"/>
                  </a:outerShdw>
                </a:effectLst>
                <a:latin typeface="Jokerman" pitchFamily="82" charset="0"/>
                <a:cs typeface="Tahoma" pitchFamily="34" charset="0"/>
              </a:rPr>
              <a:t>C</a:t>
            </a:r>
            <a:r>
              <a:rPr lang="en-US" sz="3600" dirty="0">
                <a:effectLst>
                  <a:outerShdw sx="1000" sy="1000" algn="ctr" rotWithShape="0">
                    <a:srgbClr val="000000"/>
                  </a:outerShdw>
                </a:effectLst>
                <a:latin typeface="Jokerman" pitchFamily="82" charset="0"/>
                <a:cs typeface="Tahoma" pitchFamily="34" charset="0"/>
              </a:rPr>
              <a:t>oncept</a:t>
            </a:r>
          </a:p>
        </p:txBody>
      </p:sp>
      <p:pic>
        <p:nvPicPr>
          <p:cNvPr id="23554"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23555"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13" name="TextBox 12"/>
          <p:cNvSpPr txBox="1">
            <a:spLocks noChangeArrowheads="1"/>
          </p:cNvSpPr>
          <p:nvPr/>
        </p:nvSpPr>
        <p:spPr bwMode="auto">
          <a:xfrm>
            <a:off x="1487488" y="1627188"/>
            <a:ext cx="7858125" cy="519112"/>
          </a:xfrm>
          <a:prstGeom prst="rect">
            <a:avLst/>
          </a:prstGeom>
          <a:noFill/>
          <a:ln w="9525">
            <a:noFill/>
            <a:miter lim="800000"/>
            <a:headEnd/>
            <a:tailEnd/>
          </a:ln>
        </p:spPr>
        <p:txBody>
          <a:bodyPr>
            <a:spAutoFit/>
          </a:bodyPr>
          <a:lstStyle/>
          <a:p>
            <a:pPr marL="285750" indent="-285750" algn="ctr">
              <a:defRPr/>
            </a:pPr>
            <a:r>
              <a:rPr lang="en-US" sz="2800" i="1">
                <a:effectLst>
                  <a:outerShdw blurRad="38100" dist="38100" dir="2700000" algn="tl">
                    <a:srgbClr val="C0C0C0"/>
                  </a:outerShdw>
                </a:effectLst>
                <a:cs typeface="Tahoma" pitchFamily="34" charset="0"/>
              </a:rPr>
              <a:t>“Discover strange untamed planets”</a:t>
            </a:r>
          </a:p>
        </p:txBody>
      </p:sp>
      <p:sp>
        <p:nvSpPr>
          <p:cNvPr id="23557"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23558"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9" name="Picture 2" descr="C:\Documents and Settings\jwu\My Documents\JWU\Art\External\Presentation\Greenlight\Nov 2009\ITSP\HiRez Images\exploratorium.jpg"/>
          <p:cNvPicPr>
            <a:picLocks noChangeAspect="1" noChangeArrowheads="1"/>
          </p:cNvPicPr>
          <p:nvPr/>
        </p:nvPicPr>
        <p:blipFill>
          <a:blip r:embed="rId6" cstate="print"/>
          <a:srcRect/>
          <a:stretch>
            <a:fillRect/>
          </a:stretch>
        </p:blipFill>
        <p:spPr bwMode="auto">
          <a:xfrm>
            <a:off x="7742238" y="2289175"/>
            <a:ext cx="3282950" cy="1874838"/>
          </a:xfrm>
          <a:prstGeom prst="rect">
            <a:avLst/>
          </a:prstGeom>
          <a:noFill/>
          <a:ln w="9525">
            <a:noFill/>
            <a:miter lim="800000"/>
            <a:headEnd/>
            <a:tailEnd/>
          </a:ln>
          <a:effectLst>
            <a:outerShdw dist="127001" dir="2700000" algn="ctr" rotWithShape="0">
              <a:schemeClr val="tx1">
                <a:alpha val="79999"/>
              </a:schemeClr>
            </a:outerShdw>
          </a:effectLst>
        </p:spPr>
      </p:pic>
      <p:pic>
        <p:nvPicPr>
          <p:cNvPr id="60427" name="Picture 11" descr="hardCore"/>
          <p:cNvPicPr>
            <a:picLocks noChangeAspect="1" noChangeArrowheads="1"/>
          </p:cNvPicPr>
          <p:nvPr/>
        </p:nvPicPr>
        <p:blipFill>
          <a:blip r:embed="rId7" cstate="print"/>
          <a:srcRect/>
          <a:stretch>
            <a:fillRect/>
          </a:stretch>
        </p:blipFill>
        <p:spPr bwMode="auto">
          <a:xfrm>
            <a:off x="419100" y="2305050"/>
            <a:ext cx="3206750" cy="1803400"/>
          </a:xfrm>
          <a:prstGeom prst="rect">
            <a:avLst/>
          </a:prstGeom>
          <a:solidFill>
            <a:schemeClr val="tx1"/>
          </a:solidFill>
          <a:ln w="9525">
            <a:noFill/>
            <a:miter lim="800000"/>
            <a:headEnd/>
            <a:tailEnd/>
          </a:ln>
          <a:effectLst>
            <a:outerShdw dist="107763" dir="2700000" algn="ctr" rotWithShape="0">
              <a:srgbClr val="000000">
                <a:alpha val="80000"/>
              </a:srgbClr>
            </a:outerShdw>
          </a:effectLst>
        </p:spPr>
      </p:pic>
      <p:pic>
        <p:nvPicPr>
          <p:cNvPr id="60428" name="Picture 12" descr="splash"/>
          <p:cNvPicPr>
            <a:picLocks noChangeAspect="1" noChangeArrowheads="1"/>
          </p:cNvPicPr>
          <p:nvPr/>
        </p:nvPicPr>
        <p:blipFill>
          <a:blip r:embed="rId8" cstate="print"/>
          <a:srcRect/>
          <a:stretch>
            <a:fillRect/>
          </a:stretch>
        </p:blipFill>
        <p:spPr bwMode="auto">
          <a:xfrm>
            <a:off x="4029075" y="2286000"/>
            <a:ext cx="3260725" cy="1835150"/>
          </a:xfrm>
          <a:prstGeom prst="rect">
            <a:avLst/>
          </a:prstGeom>
          <a:noFill/>
          <a:effectLst>
            <a:outerShdw dist="107763" dir="2700000" algn="ctr" rotWithShape="0">
              <a:srgbClr val="000000">
                <a:alpha val="81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H</a:t>
            </a:r>
            <a:r>
              <a:rPr lang="en-US" sz="3600" dirty="0">
                <a:effectLst>
                  <a:outerShdw sx="1000" sy="1000" algn="ctr" rotWithShape="0">
                    <a:srgbClr val="000000"/>
                  </a:outerShdw>
                </a:effectLst>
                <a:latin typeface="Jokerman" pitchFamily="82" charset="0"/>
                <a:cs typeface="Tahoma" pitchFamily="34" charset="0"/>
              </a:rPr>
              <a:t>igh </a:t>
            </a:r>
            <a:r>
              <a:rPr lang="en-US" sz="4800" dirty="0">
                <a:effectLst>
                  <a:outerShdw sx="1000" sy="1000" algn="ctr" rotWithShape="0">
                    <a:srgbClr val="000000"/>
                  </a:outerShdw>
                </a:effectLst>
                <a:latin typeface="Jokerman" pitchFamily="82" charset="0"/>
                <a:cs typeface="Tahoma" pitchFamily="34" charset="0"/>
              </a:rPr>
              <a:t>C</a:t>
            </a:r>
            <a:r>
              <a:rPr lang="en-US" sz="3600" dirty="0">
                <a:effectLst>
                  <a:outerShdw sx="1000" sy="1000" algn="ctr" rotWithShape="0">
                    <a:srgbClr val="000000"/>
                  </a:outerShdw>
                </a:effectLst>
                <a:latin typeface="Jokerman" pitchFamily="82" charset="0"/>
                <a:cs typeface="Tahoma" pitchFamily="34" charset="0"/>
              </a:rPr>
              <a:t>oncept</a:t>
            </a:r>
          </a:p>
        </p:txBody>
      </p:sp>
      <p:pic>
        <p:nvPicPr>
          <p:cNvPr id="25602"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25603"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25604"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20" name="Picture 4" descr="C:\Documents and Settings\ngary\Desktop\For ITSP GL\HiRez Images\craterBoss.jpg"/>
          <p:cNvPicPr>
            <a:picLocks noChangeAspect="1" noChangeArrowheads="1"/>
          </p:cNvPicPr>
          <p:nvPr/>
        </p:nvPicPr>
        <p:blipFill>
          <a:blip r:embed="rId5" cstate="print"/>
          <a:srcRect/>
          <a:stretch>
            <a:fillRect/>
          </a:stretch>
        </p:blipFill>
        <p:spPr bwMode="auto">
          <a:xfrm>
            <a:off x="7104063" y="2657475"/>
            <a:ext cx="4171950" cy="2341563"/>
          </a:xfrm>
          <a:prstGeom prst="rect">
            <a:avLst/>
          </a:prstGeom>
          <a:noFill/>
          <a:ln w="9525">
            <a:noFill/>
            <a:miter lim="800000"/>
            <a:headEnd/>
            <a:tailEnd/>
          </a:ln>
          <a:effectLst>
            <a:outerShdw dist="127001" dir="2700000" algn="ctr" rotWithShape="0">
              <a:schemeClr val="tx1">
                <a:alpha val="79999"/>
              </a:schemeClr>
            </a:outerShdw>
          </a:effectLst>
        </p:spPr>
      </p:pic>
      <p:pic>
        <p:nvPicPr>
          <p:cNvPr id="17" name="Picture 2" descr="C:\Documents and Settings\ngary\Desktop\For ITSP GL\HiRez Images\waterSnakes.jpg"/>
          <p:cNvPicPr>
            <a:picLocks noChangeAspect="1" noChangeArrowheads="1"/>
          </p:cNvPicPr>
          <p:nvPr/>
        </p:nvPicPr>
        <p:blipFill>
          <a:blip r:embed="rId6" cstate="print"/>
          <a:srcRect/>
          <a:stretch>
            <a:fillRect/>
          </a:stretch>
        </p:blipFill>
        <p:spPr bwMode="auto">
          <a:xfrm rot="979173">
            <a:off x="3938588" y="2738438"/>
            <a:ext cx="3543300" cy="1993900"/>
          </a:xfrm>
          <a:prstGeom prst="rect">
            <a:avLst/>
          </a:prstGeom>
          <a:noFill/>
          <a:ln w="9525">
            <a:noFill/>
            <a:miter lim="800000"/>
            <a:headEnd/>
            <a:tailEnd/>
          </a:ln>
          <a:effectLst>
            <a:outerShdw dist="127000" dir="2700000" algn="ctr" rotWithShape="0">
              <a:schemeClr val="tx1">
                <a:alpha val="80000"/>
              </a:schemeClr>
            </a:outerShdw>
          </a:effectLst>
        </p:spPr>
      </p:pic>
      <p:pic>
        <p:nvPicPr>
          <p:cNvPr id="18" name="Picture 3" descr="C:\Documents and Settings\ngary\Desktop\For ITSP GL\HiRez Images\miniBoss.jpg"/>
          <p:cNvPicPr>
            <a:picLocks noChangeAspect="1" noChangeArrowheads="1"/>
          </p:cNvPicPr>
          <p:nvPr/>
        </p:nvPicPr>
        <p:blipFill>
          <a:blip r:embed="rId7" cstate="print"/>
          <a:srcRect/>
          <a:stretch>
            <a:fillRect/>
          </a:stretch>
        </p:blipFill>
        <p:spPr bwMode="auto">
          <a:xfrm rot="21352632">
            <a:off x="330200" y="2517775"/>
            <a:ext cx="3765550" cy="2119313"/>
          </a:xfrm>
          <a:prstGeom prst="rect">
            <a:avLst/>
          </a:prstGeom>
          <a:noFill/>
          <a:ln w="9525">
            <a:noFill/>
            <a:miter lim="800000"/>
            <a:headEnd/>
            <a:tailEnd/>
          </a:ln>
          <a:effectLst>
            <a:outerShdw dist="127000" dir="2700000" algn="ctr" rotWithShape="0">
              <a:schemeClr val="tx1">
                <a:alpha val="80000"/>
              </a:schemeClr>
            </a:outerShdw>
          </a:effectLst>
        </p:spPr>
      </p:pic>
      <p:sp>
        <p:nvSpPr>
          <p:cNvPr id="13" name="TextBox 12"/>
          <p:cNvSpPr txBox="1">
            <a:spLocks noChangeArrowheads="1"/>
          </p:cNvSpPr>
          <p:nvPr/>
        </p:nvSpPr>
        <p:spPr bwMode="auto">
          <a:xfrm>
            <a:off x="1443038" y="1524000"/>
            <a:ext cx="7859712" cy="519113"/>
          </a:xfrm>
          <a:prstGeom prst="rect">
            <a:avLst/>
          </a:prstGeom>
          <a:noFill/>
          <a:ln w="9525">
            <a:noFill/>
            <a:miter lim="800000"/>
            <a:headEnd/>
            <a:tailEnd/>
          </a:ln>
        </p:spPr>
        <p:txBody>
          <a:bodyPr>
            <a:spAutoFit/>
          </a:bodyPr>
          <a:lstStyle/>
          <a:p>
            <a:pPr marL="285750" indent="-285750" algn="ctr">
              <a:defRPr/>
            </a:pPr>
            <a:r>
              <a:rPr lang="en-US" sz="2800" i="1" dirty="0">
                <a:ln w="19050">
                  <a:noFill/>
                  <a:bevel/>
                </a:ln>
                <a:effectLst>
                  <a:outerShdw dist="1320800" sx="1000" sy="1000" algn="ctr" rotWithShape="0">
                    <a:schemeClr val="tx1"/>
                  </a:outerShdw>
                </a:effectLst>
                <a:latin typeface="+mj-lt"/>
                <a:cs typeface="Tahoma" pitchFamily="34" charset="0"/>
              </a:rPr>
              <a:t>“Battle incredible monsters!”</a:t>
            </a:r>
          </a:p>
        </p:txBody>
      </p:sp>
      <p:pic>
        <p:nvPicPr>
          <p:cNvPr id="25609" name="Picture 8" descr="C:\Documents and Settings\jwu\My Documents\JWU\Art\External\Presentation\Greenlight\Nov 2009\ITSP\ITSP_Logo_Layers.png"/>
          <p:cNvPicPr>
            <a:picLocks noChangeAspect="1" noChangeArrowheads="1"/>
          </p:cNvPicPr>
          <p:nvPr/>
        </p:nvPicPr>
        <p:blipFill>
          <a:blip r:embed="rId8" cstate="print"/>
          <a:srcRect/>
          <a:stretch>
            <a:fillRect/>
          </a:stretch>
        </p:blipFill>
        <p:spPr bwMode="auto">
          <a:xfrm rot="773879">
            <a:off x="9453563" y="374650"/>
            <a:ext cx="1541462" cy="1443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H</a:t>
            </a:r>
            <a:r>
              <a:rPr lang="en-US" sz="3600" dirty="0">
                <a:effectLst>
                  <a:outerShdw sx="1000" sy="1000" algn="ctr" rotWithShape="0">
                    <a:srgbClr val="000000"/>
                  </a:outerShdw>
                </a:effectLst>
                <a:latin typeface="Jokerman" pitchFamily="82" charset="0"/>
                <a:cs typeface="Tahoma" pitchFamily="34" charset="0"/>
              </a:rPr>
              <a:t>igh </a:t>
            </a:r>
            <a:r>
              <a:rPr lang="en-US" sz="4800" dirty="0">
                <a:effectLst>
                  <a:outerShdw sx="1000" sy="1000" algn="ctr" rotWithShape="0">
                    <a:srgbClr val="000000"/>
                  </a:outerShdw>
                </a:effectLst>
                <a:latin typeface="Jokerman" pitchFamily="82" charset="0"/>
                <a:cs typeface="Tahoma" pitchFamily="34" charset="0"/>
              </a:rPr>
              <a:t>C</a:t>
            </a:r>
            <a:r>
              <a:rPr lang="en-US" sz="3600" dirty="0">
                <a:effectLst>
                  <a:outerShdw sx="1000" sy="1000" algn="ctr" rotWithShape="0">
                    <a:srgbClr val="000000"/>
                  </a:outerShdw>
                </a:effectLst>
                <a:latin typeface="Jokerman" pitchFamily="82" charset="0"/>
                <a:cs typeface="Tahoma" pitchFamily="34" charset="0"/>
              </a:rPr>
              <a:t>oncept</a:t>
            </a:r>
          </a:p>
        </p:txBody>
      </p:sp>
      <p:pic>
        <p:nvPicPr>
          <p:cNvPr id="27650"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27651"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27652"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13" name="TextBox 12"/>
          <p:cNvSpPr txBox="1">
            <a:spLocks noChangeArrowheads="1"/>
          </p:cNvSpPr>
          <p:nvPr/>
        </p:nvSpPr>
        <p:spPr bwMode="auto">
          <a:xfrm>
            <a:off x="350838" y="1627188"/>
            <a:ext cx="9590087" cy="523875"/>
          </a:xfrm>
          <a:prstGeom prst="rect">
            <a:avLst/>
          </a:prstGeom>
          <a:noFill/>
          <a:ln w="9525">
            <a:noFill/>
            <a:miter lim="800000"/>
            <a:headEnd/>
            <a:tailEnd/>
          </a:ln>
        </p:spPr>
        <p:txBody>
          <a:bodyPr>
            <a:spAutoFit/>
          </a:bodyPr>
          <a:lstStyle/>
          <a:p>
            <a:pPr marL="285750" indent="-285750" algn="ctr">
              <a:defRPr/>
            </a:pPr>
            <a:r>
              <a:rPr lang="en-US" sz="2800" i="1" dirty="0">
                <a:ln w="19050">
                  <a:noFill/>
                  <a:bevel/>
                </a:ln>
                <a:effectLst>
                  <a:outerShdw dist="1320800" sx="1000" sy="1000" algn="ctr" rotWithShape="0">
                    <a:schemeClr val="tx1"/>
                  </a:outerShdw>
                </a:effectLst>
                <a:latin typeface="+mj-lt"/>
                <a:cs typeface="Tahoma" pitchFamily="34" charset="0"/>
              </a:rPr>
              <a:t>“Interact with amazing creatures and machinery!”</a:t>
            </a:r>
          </a:p>
        </p:txBody>
      </p:sp>
      <p:pic>
        <p:nvPicPr>
          <p:cNvPr id="27654"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9" name="Picture 3" descr="C:\Documents and Settings\ngary\Desktop\For ITSP GL\Not so HiRez Images\FryingCreature.jpg"/>
          <p:cNvPicPr>
            <a:picLocks noChangeAspect="1" noChangeArrowheads="1"/>
          </p:cNvPicPr>
          <p:nvPr/>
        </p:nvPicPr>
        <p:blipFill>
          <a:blip r:embed="rId6" cstate="print"/>
          <a:srcRect/>
          <a:stretch>
            <a:fillRect/>
          </a:stretch>
        </p:blipFill>
        <p:spPr bwMode="auto">
          <a:xfrm rot="21431347">
            <a:off x="3125788" y="2297113"/>
            <a:ext cx="4924425" cy="2797175"/>
          </a:xfrm>
          <a:prstGeom prst="rect">
            <a:avLst/>
          </a:prstGeom>
          <a:noFill/>
          <a:ln w="9525">
            <a:noFill/>
            <a:miter lim="800000"/>
            <a:headEnd/>
            <a:tailEnd/>
          </a:ln>
          <a:effectLst>
            <a:outerShdw dist="127000" dir="2700000" algn="ctr" rotWithShape="0">
              <a:schemeClr val="tx1">
                <a:alpha val="80000"/>
              </a:schemeClr>
            </a:outerShdw>
          </a:effectLst>
        </p:spPr>
      </p:pic>
      <p:pic>
        <p:nvPicPr>
          <p:cNvPr id="21" name="Picture 4" descr="C:\Documents and Settings\ngary\Desktop\For ITSP GL\Not so HiRez Images\PullingTubes.jpg"/>
          <p:cNvPicPr>
            <a:picLocks noChangeAspect="1" noChangeArrowheads="1"/>
          </p:cNvPicPr>
          <p:nvPr/>
        </p:nvPicPr>
        <p:blipFill>
          <a:blip r:embed="rId7" cstate="print"/>
          <a:srcRect/>
          <a:stretch>
            <a:fillRect/>
          </a:stretch>
        </p:blipFill>
        <p:spPr bwMode="auto">
          <a:xfrm rot="174542">
            <a:off x="8056563" y="2994025"/>
            <a:ext cx="2905125" cy="2193925"/>
          </a:xfrm>
          <a:prstGeom prst="rect">
            <a:avLst/>
          </a:prstGeom>
          <a:noFill/>
          <a:ln w="9525">
            <a:noFill/>
            <a:miter lim="800000"/>
            <a:headEnd/>
            <a:tailEnd/>
          </a:ln>
          <a:effectLst>
            <a:outerShdw dist="127000" dir="2700000" algn="ctr" rotWithShape="0">
              <a:schemeClr val="tx1">
                <a:alpha val="80000"/>
              </a:schemeClr>
            </a:outerShdw>
          </a:effectLst>
        </p:spPr>
      </p:pic>
      <p:pic>
        <p:nvPicPr>
          <p:cNvPr id="22" name="Picture 6" descr="C:\Documents and Settings\ngary\Desktop\For ITSP GL\Not so HiRez Images\PullingPin.jpg"/>
          <p:cNvPicPr>
            <a:picLocks noChangeAspect="1" noChangeArrowheads="1"/>
          </p:cNvPicPr>
          <p:nvPr/>
        </p:nvPicPr>
        <p:blipFill>
          <a:blip r:embed="rId8" cstate="print"/>
          <a:srcRect/>
          <a:stretch>
            <a:fillRect/>
          </a:stretch>
        </p:blipFill>
        <p:spPr bwMode="auto">
          <a:xfrm rot="20592606">
            <a:off x="398463" y="2960688"/>
            <a:ext cx="2771775" cy="1849437"/>
          </a:xfrm>
          <a:prstGeom prst="rect">
            <a:avLst/>
          </a:prstGeom>
          <a:noFill/>
          <a:ln w="9525">
            <a:noFill/>
            <a:miter lim="800000"/>
            <a:headEnd/>
            <a:tailEnd/>
          </a:ln>
          <a:effectLst>
            <a:outerShdw dist="1270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defRPr/>
            </a:pPr>
            <a:r>
              <a:rPr lang="en-GB" sz="4800" b="1" smtClean="0">
                <a:latin typeface="Jokerman" pitchFamily="82" charset="0"/>
              </a:rPr>
              <a:t>G</a:t>
            </a:r>
            <a:r>
              <a:rPr lang="en-GB" sz="3600" b="1" smtClean="0">
                <a:latin typeface="Jokerman" pitchFamily="82" charset="0"/>
              </a:rPr>
              <a:t>ame </a:t>
            </a:r>
            <a:r>
              <a:rPr lang="en-GB" sz="4800" b="1" smtClean="0">
                <a:latin typeface="Jokerman" pitchFamily="82" charset="0"/>
              </a:rPr>
              <a:t>P</a:t>
            </a:r>
            <a:r>
              <a:rPr lang="en-GB" sz="3600" b="1" smtClean="0">
                <a:latin typeface="Jokerman" pitchFamily="82" charset="0"/>
              </a:rPr>
              <a:t>lay </a:t>
            </a:r>
            <a:r>
              <a:rPr lang="en-GB" sz="4800" b="1" smtClean="0">
                <a:latin typeface="Jokerman" pitchFamily="82" charset="0"/>
              </a:rPr>
              <a:t>V</a:t>
            </a:r>
            <a:r>
              <a:rPr lang="en-GB" sz="3600" b="1" smtClean="0">
                <a:latin typeface="Jokerman" pitchFamily="82" charset="0"/>
              </a:rPr>
              <a:t>ideo</a:t>
            </a:r>
            <a:endParaRPr lang="en-US" sz="3600" b="1" smtClean="0">
              <a:latin typeface="Jokerman" pitchFamily="82" charset="0"/>
            </a:endParaRPr>
          </a:p>
        </p:txBody>
      </p:sp>
      <p:grpSp>
        <p:nvGrpSpPr>
          <p:cNvPr id="29698" name="Group 4"/>
          <p:cNvGrpSpPr>
            <a:grpSpLocks/>
          </p:cNvGrpSpPr>
          <p:nvPr/>
        </p:nvGrpSpPr>
        <p:grpSpPr bwMode="auto">
          <a:xfrm>
            <a:off x="3327400" y="1708150"/>
            <a:ext cx="4778375" cy="3746500"/>
            <a:chOff x="1383" y="845"/>
            <a:chExt cx="2949" cy="3084"/>
          </a:xfrm>
        </p:grpSpPr>
        <p:sp>
          <p:nvSpPr>
            <p:cNvPr id="29699" name="Rectangle 5"/>
            <p:cNvSpPr>
              <a:spLocks noChangeArrowheads="1"/>
            </p:cNvSpPr>
            <p:nvPr/>
          </p:nvSpPr>
          <p:spPr bwMode="auto">
            <a:xfrm>
              <a:off x="1586" y="961"/>
              <a:ext cx="2564" cy="2858"/>
            </a:xfrm>
            <a:prstGeom prst="rect">
              <a:avLst/>
            </a:prstGeom>
            <a:solidFill>
              <a:srgbClr val="C0C0C0"/>
            </a:solidFill>
            <a:ln w="9525">
              <a:solidFill>
                <a:srgbClr val="333399"/>
              </a:solidFill>
              <a:miter lim="800000"/>
              <a:headEnd/>
              <a:tailEnd/>
            </a:ln>
          </p:spPr>
          <p:txBody>
            <a:bodyPr wrap="none" anchor="ctr"/>
            <a:lstStyle/>
            <a:p>
              <a:pPr algn="ctr"/>
              <a:endParaRPr lang="en-GB" sz="1900" b="0"/>
            </a:p>
          </p:txBody>
        </p:sp>
        <p:sp>
          <p:nvSpPr>
            <p:cNvPr id="29700" name="Rectangle 6"/>
            <p:cNvSpPr>
              <a:spLocks noChangeArrowheads="1"/>
            </p:cNvSpPr>
            <p:nvPr/>
          </p:nvSpPr>
          <p:spPr bwMode="auto">
            <a:xfrm>
              <a:off x="2006" y="1711"/>
              <a:ext cx="1723" cy="136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01" name="Rectangle 7"/>
            <p:cNvSpPr>
              <a:spLocks noChangeArrowheads="1"/>
            </p:cNvSpPr>
            <p:nvPr/>
          </p:nvSpPr>
          <p:spPr bwMode="auto">
            <a:xfrm>
              <a:off x="2006" y="3227"/>
              <a:ext cx="1723" cy="611"/>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02" name="Rectangle 8"/>
            <p:cNvSpPr>
              <a:spLocks noChangeArrowheads="1"/>
            </p:cNvSpPr>
            <p:nvPr/>
          </p:nvSpPr>
          <p:spPr bwMode="auto">
            <a:xfrm>
              <a:off x="2006" y="935"/>
              <a:ext cx="1723" cy="635"/>
            </a:xfrm>
            <a:prstGeom prst="rect">
              <a:avLst/>
            </a:prstGeom>
            <a:solidFill>
              <a:schemeClr val="bg1"/>
            </a:solidFill>
            <a:ln w="9525">
              <a:solidFill>
                <a:srgbClr val="333399"/>
              </a:solidFill>
              <a:miter lim="800000"/>
              <a:headEnd/>
              <a:tailEnd/>
            </a:ln>
          </p:spPr>
          <p:txBody>
            <a:bodyPr wrap="none" anchor="ctr"/>
            <a:lstStyle/>
            <a:p>
              <a:endParaRPr lang="en-GB"/>
            </a:p>
          </p:txBody>
        </p:sp>
        <p:grpSp>
          <p:nvGrpSpPr>
            <p:cNvPr id="29703" name="Group 9"/>
            <p:cNvGrpSpPr>
              <a:grpSpLocks/>
            </p:cNvGrpSpPr>
            <p:nvPr/>
          </p:nvGrpSpPr>
          <p:grpSpPr bwMode="auto">
            <a:xfrm>
              <a:off x="1655" y="981"/>
              <a:ext cx="2411" cy="2820"/>
              <a:chOff x="1655" y="1026"/>
              <a:chExt cx="2411" cy="2820"/>
            </a:xfrm>
          </p:grpSpPr>
          <p:grpSp>
            <p:nvGrpSpPr>
              <p:cNvPr id="29706" name="Group 10"/>
              <p:cNvGrpSpPr>
                <a:grpSpLocks/>
              </p:cNvGrpSpPr>
              <p:nvPr/>
            </p:nvGrpSpPr>
            <p:grpSpPr bwMode="auto">
              <a:xfrm>
                <a:off x="1655" y="3676"/>
                <a:ext cx="2411" cy="170"/>
                <a:chOff x="1655" y="3676"/>
                <a:chExt cx="2411" cy="170"/>
              </a:xfrm>
            </p:grpSpPr>
            <p:sp>
              <p:nvSpPr>
                <p:cNvPr id="29737" name="Rectangle 11"/>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38" name="Rectangle 12"/>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07" name="Group 13"/>
              <p:cNvGrpSpPr>
                <a:grpSpLocks/>
              </p:cNvGrpSpPr>
              <p:nvPr/>
            </p:nvGrpSpPr>
            <p:grpSpPr bwMode="auto">
              <a:xfrm>
                <a:off x="1655" y="3442"/>
                <a:ext cx="2411" cy="170"/>
                <a:chOff x="1655" y="3676"/>
                <a:chExt cx="2411" cy="170"/>
              </a:xfrm>
            </p:grpSpPr>
            <p:sp>
              <p:nvSpPr>
                <p:cNvPr id="29735" name="Rectangle 14"/>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36" name="Rectangle 15"/>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08" name="Group 16"/>
              <p:cNvGrpSpPr>
                <a:grpSpLocks/>
              </p:cNvGrpSpPr>
              <p:nvPr/>
            </p:nvGrpSpPr>
            <p:grpSpPr bwMode="auto">
              <a:xfrm>
                <a:off x="1655" y="3203"/>
                <a:ext cx="2411" cy="170"/>
                <a:chOff x="1655" y="3676"/>
                <a:chExt cx="2411" cy="170"/>
              </a:xfrm>
            </p:grpSpPr>
            <p:sp>
              <p:nvSpPr>
                <p:cNvPr id="29733" name="Rectangle 17"/>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34" name="Rectangle 18"/>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09" name="Group 19"/>
              <p:cNvGrpSpPr>
                <a:grpSpLocks/>
              </p:cNvGrpSpPr>
              <p:nvPr/>
            </p:nvGrpSpPr>
            <p:grpSpPr bwMode="auto">
              <a:xfrm>
                <a:off x="1655" y="2931"/>
                <a:ext cx="2411" cy="170"/>
                <a:chOff x="1655" y="3676"/>
                <a:chExt cx="2411" cy="170"/>
              </a:xfrm>
            </p:grpSpPr>
            <p:sp>
              <p:nvSpPr>
                <p:cNvPr id="29731" name="Rectangle 20"/>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32" name="Rectangle 21"/>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10" name="Group 22"/>
              <p:cNvGrpSpPr>
                <a:grpSpLocks/>
              </p:cNvGrpSpPr>
              <p:nvPr/>
            </p:nvGrpSpPr>
            <p:grpSpPr bwMode="auto">
              <a:xfrm>
                <a:off x="1655" y="2659"/>
                <a:ext cx="2411" cy="170"/>
                <a:chOff x="1655" y="3676"/>
                <a:chExt cx="2411" cy="170"/>
              </a:xfrm>
            </p:grpSpPr>
            <p:sp>
              <p:nvSpPr>
                <p:cNvPr id="29729" name="Rectangle 23"/>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30" name="Rectangle 24"/>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11" name="Group 25"/>
              <p:cNvGrpSpPr>
                <a:grpSpLocks/>
              </p:cNvGrpSpPr>
              <p:nvPr/>
            </p:nvGrpSpPr>
            <p:grpSpPr bwMode="auto">
              <a:xfrm>
                <a:off x="1655" y="2387"/>
                <a:ext cx="2411" cy="170"/>
                <a:chOff x="1655" y="3676"/>
                <a:chExt cx="2411" cy="170"/>
              </a:xfrm>
            </p:grpSpPr>
            <p:sp>
              <p:nvSpPr>
                <p:cNvPr id="29727" name="Rectangle 26"/>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28" name="Rectangle 27"/>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12" name="Group 28"/>
              <p:cNvGrpSpPr>
                <a:grpSpLocks/>
              </p:cNvGrpSpPr>
              <p:nvPr/>
            </p:nvGrpSpPr>
            <p:grpSpPr bwMode="auto">
              <a:xfrm>
                <a:off x="1655" y="2115"/>
                <a:ext cx="2411" cy="170"/>
                <a:chOff x="1655" y="3676"/>
                <a:chExt cx="2411" cy="170"/>
              </a:xfrm>
            </p:grpSpPr>
            <p:sp>
              <p:nvSpPr>
                <p:cNvPr id="29725" name="Rectangle 29"/>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26" name="Rectangle 30"/>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13" name="Group 31"/>
              <p:cNvGrpSpPr>
                <a:grpSpLocks/>
              </p:cNvGrpSpPr>
              <p:nvPr/>
            </p:nvGrpSpPr>
            <p:grpSpPr bwMode="auto">
              <a:xfrm>
                <a:off x="1655" y="1842"/>
                <a:ext cx="2411" cy="170"/>
                <a:chOff x="1655" y="3676"/>
                <a:chExt cx="2411" cy="170"/>
              </a:xfrm>
            </p:grpSpPr>
            <p:sp>
              <p:nvSpPr>
                <p:cNvPr id="29723" name="Rectangle 32"/>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24" name="Rectangle 33"/>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14" name="Group 34"/>
              <p:cNvGrpSpPr>
                <a:grpSpLocks/>
              </p:cNvGrpSpPr>
              <p:nvPr/>
            </p:nvGrpSpPr>
            <p:grpSpPr bwMode="auto">
              <a:xfrm>
                <a:off x="1655" y="1570"/>
                <a:ext cx="2411" cy="170"/>
                <a:chOff x="1655" y="3676"/>
                <a:chExt cx="2411" cy="170"/>
              </a:xfrm>
            </p:grpSpPr>
            <p:sp>
              <p:nvSpPr>
                <p:cNvPr id="29721" name="Rectangle 35"/>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22" name="Rectangle 36"/>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15" name="Group 37"/>
              <p:cNvGrpSpPr>
                <a:grpSpLocks/>
              </p:cNvGrpSpPr>
              <p:nvPr/>
            </p:nvGrpSpPr>
            <p:grpSpPr bwMode="auto">
              <a:xfrm>
                <a:off x="1655" y="1298"/>
                <a:ext cx="2411" cy="170"/>
                <a:chOff x="1655" y="3676"/>
                <a:chExt cx="2411" cy="170"/>
              </a:xfrm>
            </p:grpSpPr>
            <p:sp>
              <p:nvSpPr>
                <p:cNvPr id="29719" name="Rectangle 38"/>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20" name="Rectangle 39"/>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nvGrpSpPr>
              <p:cNvPr id="29716" name="Group 40"/>
              <p:cNvGrpSpPr>
                <a:grpSpLocks/>
              </p:cNvGrpSpPr>
              <p:nvPr/>
            </p:nvGrpSpPr>
            <p:grpSpPr bwMode="auto">
              <a:xfrm>
                <a:off x="1655" y="1026"/>
                <a:ext cx="2411" cy="170"/>
                <a:chOff x="1655" y="3676"/>
                <a:chExt cx="2411" cy="170"/>
              </a:xfrm>
            </p:grpSpPr>
            <p:sp>
              <p:nvSpPr>
                <p:cNvPr id="29717" name="Rectangle 41"/>
                <p:cNvSpPr>
                  <a:spLocks noChangeArrowheads="1"/>
                </p:cNvSpPr>
                <p:nvPr/>
              </p:nvSpPr>
              <p:spPr bwMode="auto">
                <a:xfrm>
                  <a:off x="1655"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sp>
              <p:nvSpPr>
                <p:cNvPr id="29718" name="Rectangle 42"/>
                <p:cNvSpPr>
                  <a:spLocks noChangeArrowheads="1"/>
                </p:cNvSpPr>
                <p:nvPr/>
              </p:nvSpPr>
              <p:spPr bwMode="auto">
                <a:xfrm>
                  <a:off x="3839" y="3676"/>
                  <a:ext cx="227" cy="170"/>
                </a:xfrm>
                <a:prstGeom prst="rect">
                  <a:avLst/>
                </a:prstGeom>
                <a:solidFill>
                  <a:schemeClr val="bg1"/>
                </a:solidFill>
                <a:ln w="9525">
                  <a:solidFill>
                    <a:srgbClr val="333399"/>
                  </a:solidFill>
                  <a:miter lim="800000"/>
                  <a:headEnd/>
                  <a:tailEnd/>
                </a:ln>
              </p:spPr>
              <p:txBody>
                <a:bodyPr wrap="none" anchor="ctr"/>
                <a:lstStyle/>
                <a:p>
                  <a:endParaRPr lang="en-GB"/>
                </a:p>
              </p:txBody>
            </p:sp>
          </p:grpSp>
        </p:grpSp>
        <p:sp>
          <p:nvSpPr>
            <p:cNvPr id="29704" name="Rectangle 43"/>
            <p:cNvSpPr>
              <a:spLocks noChangeArrowheads="1"/>
            </p:cNvSpPr>
            <p:nvPr/>
          </p:nvSpPr>
          <p:spPr bwMode="auto">
            <a:xfrm>
              <a:off x="1383" y="845"/>
              <a:ext cx="2949" cy="226"/>
            </a:xfrm>
            <a:prstGeom prst="rect">
              <a:avLst/>
            </a:prstGeom>
            <a:solidFill>
              <a:schemeClr val="bg1"/>
            </a:solidFill>
            <a:ln w="9525">
              <a:noFill/>
              <a:miter lim="800000"/>
              <a:headEnd/>
              <a:tailEnd/>
            </a:ln>
          </p:spPr>
          <p:txBody>
            <a:bodyPr wrap="none" anchor="ctr"/>
            <a:lstStyle/>
            <a:p>
              <a:pPr algn="ctr"/>
              <a:endParaRPr lang="en-GB" sz="1900" b="0">
                <a:solidFill>
                  <a:srgbClr val="666699"/>
                </a:solidFill>
              </a:endParaRPr>
            </a:p>
          </p:txBody>
        </p:sp>
        <p:sp>
          <p:nvSpPr>
            <p:cNvPr id="29705" name="Rectangle 44"/>
            <p:cNvSpPr>
              <a:spLocks noChangeArrowheads="1"/>
            </p:cNvSpPr>
            <p:nvPr/>
          </p:nvSpPr>
          <p:spPr bwMode="auto">
            <a:xfrm>
              <a:off x="1383" y="3702"/>
              <a:ext cx="2949" cy="227"/>
            </a:xfrm>
            <a:prstGeom prst="rect">
              <a:avLst/>
            </a:prstGeom>
            <a:solidFill>
              <a:schemeClr val="bg1"/>
            </a:solidFill>
            <a:ln w="9525">
              <a:noFill/>
              <a:miter lim="800000"/>
              <a:headEnd/>
              <a:tailEnd/>
            </a:ln>
          </p:spPr>
          <p:txBody>
            <a:bodyPr wrap="none" anchor="ctr"/>
            <a:lstStyle/>
            <a:p>
              <a:pPr algn="ctr"/>
              <a:endParaRPr lang="en-GB" sz="1900" b="0">
                <a:solidFill>
                  <a:srgbClr val="666699"/>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err="1">
                <a:effectLst>
                  <a:outerShdw sx="1000" sy="1000" algn="ctr" rotWithShape="0">
                    <a:srgbClr val="000000"/>
                  </a:outerShdw>
                </a:effectLst>
                <a:latin typeface="Jokerman" pitchFamily="82" charset="0"/>
                <a:cs typeface="Tahoma" pitchFamily="34" charset="0"/>
              </a:rPr>
              <a:t>S</a:t>
            </a:r>
            <a:r>
              <a:rPr lang="en-US" sz="3600" dirty="0" err="1">
                <a:effectLst>
                  <a:outerShdw sx="1000" sy="1000" algn="ctr" rotWithShape="0">
                    <a:srgbClr val="000000"/>
                  </a:outerShdw>
                </a:effectLst>
                <a:latin typeface="Jokerman" pitchFamily="82" charset="0"/>
                <a:cs typeface="Tahoma" pitchFamily="34" charset="0"/>
              </a:rPr>
              <a:t>tory,</a:t>
            </a:r>
            <a:r>
              <a:rPr lang="en-US" sz="4800" dirty="0" err="1">
                <a:effectLst>
                  <a:outerShdw sx="1000" sy="1000" algn="ctr" rotWithShape="0">
                    <a:srgbClr val="000000"/>
                  </a:outerShdw>
                </a:effectLst>
                <a:latin typeface="Jokerman" pitchFamily="82" charset="0"/>
                <a:cs typeface="Tahoma" pitchFamily="34" charset="0"/>
              </a:rPr>
              <a:t>T</a:t>
            </a:r>
            <a:r>
              <a:rPr lang="en-US" sz="3600" dirty="0" err="1">
                <a:effectLst>
                  <a:outerShdw sx="1000" sy="1000" algn="ctr" rotWithShape="0">
                    <a:srgbClr val="000000"/>
                  </a:outerShdw>
                </a:effectLst>
                <a:latin typeface="Jokerman" pitchFamily="82" charset="0"/>
                <a:cs typeface="Tahoma" pitchFamily="34" charset="0"/>
              </a:rPr>
              <a:t>heme</a:t>
            </a:r>
            <a:r>
              <a:rPr lang="en-US" sz="3600" dirty="0">
                <a:effectLst>
                  <a:outerShdw sx="1000" sy="1000" algn="ctr" rotWithShape="0">
                    <a:srgbClr val="000000"/>
                  </a:outerShdw>
                </a:effectLst>
                <a:latin typeface="Jokerman" pitchFamily="82" charset="0"/>
                <a:cs typeface="Tahoma" pitchFamily="34" charset="0"/>
              </a:rPr>
              <a:t> &amp; </a:t>
            </a:r>
            <a:r>
              <a:rPr lang="en-US" sz="4800" dirty="0">
                <a:effectLst>
                  <a:outerShdw sx="1000" sy="1000" algn="ctr" rotWithShape="0">
                    <a:srgbClr val="000000"/>
                  </a:outerShdw>
                </a:effectLst>
                <a:latin typeface="Jokerman" pitchFamily="82" charset="0"/>
                <a:cs typeface="Tahoma" pitchFamily="34" charset="0"/>
              </a:rPr>
              <a:t>T</a:t>
            </a:r>
            <a:r>
              <a:rPr lang="en-US" sz="3600" dirty="0">
                <a:effectLst>
                  <a:outerShdw sx="1000" sy="1000" algn="ctr" rotWithShape="0">
                    <a:srgbClr val="000000"/>
                  </a:outerShdw>
                </a:effectLst>
                <a:latin typeface="Jokerman" pitchFamily="82" charset="0"/>
                <a:cs typeface="Tahoma" pitchFamily="34" charset="0"/>
              </a:rPr>
              <a:t>one</a:t>
            </a:r>
          </a:p>
        </p:txBody>
      </p:sp>
      <p:pic>
        <p:nvPicPr>
          <p:cNvPr id="31746" name="Picture 9"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31747"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31748"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13" name="TextBox 12"/>
          <p:cNvSpPr txBox="1">
            <a:spLocks noChangeArrowheads="1"/>
          </p:cNvSpPr>
          <p:nvPr/>
        </p:nvSpPr>
        <p:spPr bwMode="auto">
          <a:xfrm>
            <a:off x="350838" y="1617663"/>
            <a:ext cx="7602537" cy="915987"/>
          </a:xfrm>
          <a:prstGeom prst="rect">
            <a:avLst/>
          </a:prstGeom>
          <a:noFill/>
          <a:ln w="9525">
            <a:noFill/>
            <a:miter lim="800000"/>
            <a:headEnd/>
            <a:tailEnd/>
          </a:ln>
        </p:spPr>
        <p:txBody>
          <a:bodyPr>
            <a:spAutoFit/>
          </a:bodyPr>
          <a:lstStyle/>
          <a:p>
            <a:pPr marL="285750" indent="-285750" algn="ctr">
              <a:defRPr/>
            </a:pPr>
            <a:r>
              <a:rPr lang="en-US">
                <a:effectLst>
                  <a:outerShdw blurRad="38100" dist="38100" dir="2700000" algn="tl">
                    <a:srgbClr val="C0C0C0"/>
                  </a:outerShdw>
                </a:effectLst>
                <a:cs typeface="Tahoma" pitchFamily="34" charset="0"/>
              </a:rPr>
              <a:t>“</a:t>
            </a:r>
            <a:r>
              <a:rPr lang="en-US" i="1"/>
              <a:t>A mysterious dark substance has overrun the solar system, threatening your world.  Sent out as your planet’s last hope, you must find its source and stop it from destroying everything</a:t>
            </a:r>
            <a:r>
              <a:rPr lang="en-US"/>
              <a:t>.</a:t>
            </a:r>
            <a:r>
              <a:rPr lang="en-US">
                <a:effectLst>
                  <a:outerShdw blurRad="38100" dist="38100" dir="2700000" algn="tl">
                    <a:srgbClr val="C0C0C0"/>
                  </a:outerShdw>
                </a:effectLst>
                <a:cs typeface="Tahoma" pitchFamily="34" charset="0"/>
              </a:rPr>
              <a:t>”</a:t>
            </a:r>
          </a:p>
        </p:txBody>
      </p:sp>
      <p:pic>
        <p:nvPicPr>
          <p:cNvPr id="31750"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9" name="Picture 7" descr="C:\Documents and Settings\ngary\Desktop\For ITSP GL\HiRez Images\drillBots.jpg"/>
          <p:cNvPicPr>
            <a:picLocks noChangeAspect="1" noChangeArrowheads="1"/>
          </p:cNvPicPr>
          <p:nvPr/>
        </p:nvPicPr>
        <p:blipFill>
          <a:blip r:embed="rId6" cstate="print"/>
          <a:srcRect/>
          <a:stretch>
            <a:fillRect/>
          </a:stretch>
        </p:blipFill>
        <p:spPr bwMode="auto">
          <a:xfrm rot="152835">
            <a:off x="5526088" y="3086100"/>
            <a:ext cx="4062412" cy="2284413"/>
          </a:xfrm>
          <a:prstGeom prst="rect">
            <a:avLst/>
          </a:prstGeom>
          <a:noFill/>
          <a:ln w="9525">
            <a:noFill/>
            <a:miter lim="800000"/>
            <a:headEnd/>
            <a:tailEnd/>
          </a:ln>
          <a:effectLst>
            <a:outerShdw dist="165100" dir="2700000" algn="ctr" rotWithShape="0">
              <a:schemeClr val="tx1">
                <a:alpha val="80000"/>
              </a:schemeClr>
            </a:outerShdw>
          </a:effectLst>
        </p:spPr>
      </p:pic>
      <p:pic>
        <p:nvPicPr>
          <p:cNvPr id="18" name="Picture 5" descr="C:\Documents and Settings\ngary\Desktop\For ITSP GL\HiRez Images\planet.jpg"/>
          <p:cNvPicPr>
            <a:picLocks noChangeAspect="1" noChangeArrowheads="1"/>
          </p:cNvPicPr>
          <p:nvPr/>
        </p:nvPicPr>
        <p:blipFill>
          <a:blip r:embed="rId7" cstate="print"/>
          <a:srcRect/>
          <a:stretch>
            <a:fillRect/>
          </a:stretch>
        </p:blipFill>
        <p:spPr bwMode="auto">
          <a:xfrm rot="21240023">
            <a:off x="1179513" y="2892425"/>
            <a:ext cx="4264025" cy="2398713"/>
          </a:xfrm>
          <a:prstGeom prst="rect">
            <a:avLst/>
          </a:prstGeom>
          <a:noFill/>
          <a:ln w="9525">
            <a:noFill/>
            <a:miter lim="800000"/>
            <a:headEnd/>
            <a:tailEnd/>
          </a:ln>
          <a:effectLst>
            <a:outerShdw dist="1651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C</a:t>
            </a:r>
            <a:r>
              <a:rPr lang="en-US" sz="3600" dirty="0">
                <a:effectLst>
                  <a:outerShdw sx="1000" sy="1000" algn="ctr" rotWithShape="0">
                    <a:srgbClr val="000000"/>
                  </a:outerShdw>
                </a:effectLst>
                <a:latin typeface="Jokerman" pitchFamily="82" charset="0"/>
                <a:cs typeface="Tahoma" pitchFamily="34" charset="0"/>
              </a:rPr>
              <a:t>ore </a:t>
            </a:r>
            <a:r>
              <a:rPr lang="en-US" sz="4800" dirty="0">
                <a:effectLst>
                  <a:outerShdw sx="1000" sy="1000" algn="ctr" rotWithShape="0">
                    <a:srgbClr val="000000"/>
                  </a:outerShdw>
                </a:effectLst>
                <a:latin typeface="Jokerman" pitchFamily="82" charset="0"/>
                <a:cs typeface="Tahoma" pitchFamily="34" charset="0"/>
              </a:rPr>
              <a:t>E</a:t>
            </a:r>
            <a:r>
              <a:rPr lang="en-US" sz="3600" dirty="0">
                <a:effectLst>
                  <a:outerShdw sx="1000" sy="1000" algn="ctr" rotWithShape="0">
                    <a:srgbClr val="000000"/>
                  </a:outerShdw>
                </a:effectLst>
                <a:latin typeface="Jokerman" pitchFamily="82" charset="0"/>
                <a:cs typeface="Tahoma" pitchFamily="34" charset="0"/>
              </a:rPr>
              <a:t>xperience &amp; </a:t>
            </a:r>
            <a:r>
              <a:rPr lang="en-US" sz="4800" dirty="0">
                <a:effectLst>
                  <a:outerShdw sx="1000" sy="1000" algn="ctr" rotWithShape="0">
                    <a:srgbClr val="000000"/>
                  </a:outerShdw>
                </a:effectLst>
                <a:latin typeface="Jokerman" pitchFamily="82" charset="0"/>
                <a:cs typeface="Tahoma" pitchFamily="34" charset="0"/>
              </a:rPr>
              <a:t>K</a:t>
            </a:r>
            <a:r>
              <a:rPr lang="en-US" sz="3600" dirty="0">
                <a:effectLst>
                  <a:outerShdw sx="1000" sy="1000" algn="ctr" rotWithShape="0">
                    <a:srgbClr val="000000"/>
                  </a:outerShdw>
                </a:effectLst>
                <a:latin typeface="Jokerman" pitchFamily="82" charset="0"/>
                <a:cs typeface="Tahoma" pitchFamily="34" charset="0"/>
              </a:rPr>
              <a:t>ey </a:t>
            </a:r>
            <a:r>
              <a:rPr lang="en-US" sz="4800" dirty="0">
                <a:effectLst>
                  <a:outerShdw sx="1000" sy="1000" algn="ctr" rotWithShape="0">
                    <a:srgbClr val="000000"/>
                  </a:outerShdw>
                </a:effectLst>
                <a:latin typeface="Jokerman" pitchFamily="82" charset="0"/>
                <a:cs typeface="Tahoma" pitchFamily="34" charset="0"/>
              </a:rPr>
              <a:t>F</a:t>
            </a:r>
            <a:r>
              <a:rPr lang="en-US" sz="3600" dirty="0">
                <a:effectLst>
                  <a:outerShdw sx="1000" sy="1000" algn="ctr" rotWithShape="0">
                    <a:srgbClr val="000000"/>
                  </a:outerShdw>
                </a:effectLst>
                <a:latin typeface="Jokerman" pitchFamily="82" charset="0"/>
                <a:cs typeface="Tahoma" pitchFamily="34" charset="0"/>
              </a:rPr>
              <a:t>eatures </a:t>
            </a:r>
          </a:p>
        </p:txBody>
      </p:sp>
      <p:pic>
        <p:nvPicPr>
          <p:cNvPr id="33794" name="Picture 5"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33795"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33796"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9" name="TextBox 8"/>
          <p:cNvSpPr txBox="1">
            <a:spLocks noChangeArrowheads="1"/>
          </p:cNvSpPr>
          <p:nvPr/>
        </p:nvSpPr>
        <p:spPr bwMode="auto">
          <a:xfrm>
            <a:off x="1027113" y="1503363"/>
            <a:ext cx="7421562" cy="922337"/>
          </a:xfrm>
          <a:prstGeom prst="rect">
            <a:avLst/>
          </a:prstGeom>
          <a:noFill/>
          <a:ln w="9525">
            <a:noFill/>
            <a:miter lim="800000"/>
            <a:headEnd/>
            <a:tailEnd/>
          </a:ln>
        </p:spPr>
        <p:txBody>
          <a:bodyPr>
            <a:spAutoFit/>
          </a:bodyPr>
          <a:lstStyle/>
          <a:p>
            <a:pPr marL="285750" indent="-285750" algn="ctr">
              <a:defRPr/>
            </a:pPr>
            <a:r>
              <a:rPr lang="en-GB" i="1" dirty="0"/>
              <a:t>“Uncover the mysteries of each of the shadow planets and their insanely twisted enemies and puzzles.”</a:t>
            </a:r>
          </a:p>
          <a:p>
            <a:pPr marL="285750" indent="-285750" algn="ctr">
              <a:defRPr/>
            </a:pPr>
            <a:endParaRPr lang="en-US" i="1" dirty="0">
              <a:ln w="19050">
                <a:noFill/>
                <a:bevel/>
              </a:ln>
              <a:effectLst>
                <a:outerShdw dist="1320800" sx="1000" sy="1000" algn="ctr" rotWithShape="0">
                  <a:schemeClr val="tx1"/>
                </a:outerShdw>
              </a:effectLst>
              <a:latin typeface="+mj-lt"/>
              <a:cs typeface="Tahoma" pitchFamily="34" charset="0"/>
            </a:endParaRPr>
          </a:p>
        </p:txBody>
      </p:sp>
      <p:pic>
        <p:nvPicPr>
          <p:cNvPr id="33798"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sp>
        <p:nvSpPr>
          <p:cNvPr id="33799" name="TextBox 12"/>
          <p:cNvSpPr txBox="1">
            <a:spLocks noChangeArrowheads="1"/>
          </p:cNvSpPr>
          <p:nvPr/>
        </p:nvSpPr>
        <p:spPr bwMode="auto">
          <a:xfrm>
            <a:off x="1487488" y="2390775"/>
            <a:ext cx="7858125" cy="1863725"/>
          </a:xfrm>
          <a:prstGeom prst="rect">
            <a:avLst/>
          </a:prstGeom>
          <a:noFill/>
          <a:ln w="9525">
            <a:noFill/>
            <a:miter lim="800000"/>
            <a:headEnd/>
            <a:tailEnd/>
          </a:ln>
        </p:spPr>
        <p:txBody>
          <a:bodyPr>
            <a:spAutoFit/>
          </a:bodyPr>
          <a:lstStyle/>
          <a:p>
            <a:pPr marL="285750" indent="-285750"/>
            <a:r>
              <a:rPr lang="en-US" sz="2000">
                <a:cs typeface="Tahoma" pitchFamily="34" charset="0"/>
              </a:rPr>
              <a:t>Key Features</a:t>
            </a:r>
          </a:p>
          <a:p>
            <a:pPr marL="285750" indent="-285750"/>
            <a:endParaRPr lang="en-US" sz="800">
              <a:cs typeface="Tahoma" pitchFamily="34" charset="0"/>
            </a:endParaRPr>
          </a:p>
          <a:p>
            <a:pPr marL="285750" indent="-285750">
              <a:buFont typeface="Arial" charset="0"/>
              <a:buChar char="•"/>
            </a:pPr>
            <a:r>
              <a:rPr lang="en-US" sz="1600">
                <a:cs typeface="Tahoma" pitchFamily="34" charset="0"/>
              </a:rPr>
              <a:t>Explore unique and gorgeous worlds</a:t>
            </a:r>
            <a:br>
              <a:rPr lang="en-US" sz="1600">
                <a:cs typeface="Tahoma" pitchFamily="34" charset="0"/>
              </a:rPr>
            </a:br>
            <a:endParaRPr lang="en-US" sz="800">
              <a:cs typeface="Tahoma" pitchFamily="34" charset="0"/>
            </a:endParaRPr>
          </a:p>
          <a:p>
            <a:pPr marL="285750" indent="-285750">
              <a:buFont typeface="Arial" charset="0"/>
              <a:buChar char="•"/>
            </a:pPr>
            <a:r>
              <a:rPr lang="en-US" sz="1600">
                <a:cs typeface="Tahoma" pitchFamily="34" charset="0"/>
              </a:rPr>
              <a:t>Solve brain teasing puzzles</a:t>
            </a:r>
            <a:br>
              <a:rPr lang="en-US" sz="1600">
                <a:cs typeface="Tahoma" pitchFamily="34" charset="0"/>
              </a:rPr>
            </a:br>
            <a:endParaRPr lang="en-US" sz="800">
              <a:cs typeface="Tahoma" pitchFamily="34" charset="0"/>
            </a:endParaRPr>
          </a:p>
          <a:p>
            <a:pPr marL="285750" indent="-285750">
              <a:buFont typeface="Arial" charset="0"/>
              <a:buChar char="•"/>
            </a:pPr>
            <a:r>
              <a:rPr lang="en-US" sz="1600">
                <a:cs typeface="Tahoma" pitchFamily="34" charset="0"/>
              </a:rPr>
              <a:t>Collect the planets inhabitants and watch them interact</a:t>
            </a:r>
            <a:br>
              <a:rPr lang="en-US" sz="1600">
                <a:cs typeface="Tahoma" pitchFamily="34" charset="0"/>
              </a:rPr>
            </a:br>
            <a:endParaRPr lang="en-US" sz="800">
              <a:cs typeface="Tahoma" pitchFamily="34" charset="0"/>
            </a:endParaRPr>
          </a:p>
          <a:p>
            <a:pPr marL="285750" indent="-285750">
              <a:buFont typeface="Arial" charset="0"/>
              <a:buChar char="•"/>
            </a:pPr>
            <a:r>
              <a:rPr lang="en-US" sz="1600">
                <a:cs typeface="Tahoma" pitchFamily="34" charset="0"/>
              </a:rPr>
              <a:t>Unique NGP interactions showcasing the hardware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U</a:t>
            </a:r>
            <a:r>
              <a:rPr lang="en-US" sz="3600" dirty="0">
                <a:effectLst>
                  <a:outerShdw sx="1000" sy="1000" algn="ctr" rotWithShape="0">
                    <a:srgbClr val="000000"/>
                  </a:outerShdw>
                </a:effectLst>
                <a:latin typeface="Jokerman" pitchFamily="82" charset="0"/>
                <a:cs typeface="Tahoma" pitchFamily="34" charset="0"/>
              </a:rPr>
              <a:t>nique </a:t>
            </a:r>
            <a:r>
              <a:rPr lang="en-US" sz="4800" dirty="0">
                <a:effectLst>
                  <a:outerShdw sx="1000" sy="1000" algn="ctr" rotWithShape="0">
                    <a:srgbClr val="000000"/>
                  </a:outerShdw>
                </a:effectLst>
                <a:latin typeface="Jokerman" pitchFamily="82" charset="0"/>
                <a:cs typeface="Tahoma" pitchFamily="34" charset="0"/>
              </a:rPr>
              <a:t>W</a:t>
            </a:r>
            <a:r>
              <a:rPr lang="en-US" sz="3600" dirty="0">
                <a:effectLst>
                  <a:outerShdw sx="1000" sy="1000" algn="ctr" rotWithShape="0">
                    <a:srgbClr val="000000"/>
                  </a:outerShdw>
                </a:effectLst>
                <a:latin typeface="Jokerman" pitchFamily="82" charset="0"/>
                <a:cs typeface="Tahoma" pitchFamily="34" charset="0"/>
              </a:rPr>
              <a:t>orlds</a:t>
            </a:r>
          </a:p>
        </p:txBody>
      </p:sp>
      <p:pic>
        <p:nvPicPr>
          <p:cNvPr id="35842"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35843"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35844"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14" name="TextBox 13"/>
          <p:cNvSpPr txBox="1">
            <a:spLocks noChangeArrowheads="1"/>
          </p:cNvSpPr>
          <p:nvPr/>
        </p:nvSpPr>
        <p:spPr bwMode="auto">
          <a:xfrm>
            <a:off x="1027113" y="1503363"/>
            <a:ext cx="7421562" cy="641350"/>
          </a:xfrm>
          <a:prstGeom prst="rect">
            <a:avLst/>
          </a:prstGeom>
          <a:noFill/>
          <a:ln w="9525">
            <a:noFill/>
            <a:miter lim="800000"/>
            <a:headEnd/>
            <a:tailEnd/>
          </a:ln>
        </p:spPr>
        <p:txBody>
          <a:bodyPr>
            <a:spAutoFit/>
          </a:bodyPr>
          <a:lstStyle/>
          <a:p>
            <a:pPr marL="285750" indent="-285750" algn="ctr">
              <a:defRPr/>
            </a:pPr>
            <a:endParaRPr lang="en-GB" i="1"/>
          </a:p>
          <a:p>
            <a:pPr marL="285750" indent="-285750" algn="ctr">
              <a:defRPr/>
            </a:pPr>
            <a:endParaRPr lang="en-US" i="1">
              <a:effectLst>
                <a:outerShdw blurRad="38100" dist="38100" dir="2700000" algn="tl">
                  <a:srgbClr val="C0C0C0"/>
                </a:outerShdw>
              </a:effectLst>
              <a:cs typeface="Tahoma" pitchFamily="34" charset="0"/>
            </a:endParaRPr>
          </a:p>
        </p:txBody>
      </p:sp>
      <p:pic>
        <p:nvPicPr>
          <p:cNvPr id="35846"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2293" name="Picture 5" descr="C:\Documents and Settings\ngary\Desktop\For ITSP GL\HiRez Images\debrisWorm.jpg"/>
          <p:cNvPicPr>
            <a:picLocks noChangeAspect="1" noChangeArrowheads="1"/>
          </p:cNvPicPr>
          <p:nvPr/>
        </p:nvPicPr>
        <p:blipFill>
          <a:blip r:embed="rId6" cstate="print"/>
          <a:srcRect/>
          <a:stretch>
            <a:fillRect/>
          </a:stretch>
        </p:blipFill>
        <p:spPr bwMode="auto">
          <a:xfrm rot="423483">
            <a:off x="6165850" y="3349625"/>
            <a:ext cx="3578225" cy="2012950"/>
          </a:xfrm>
          <a:prstGeom prst="rect">
            <a:avLst/>
          </a:prstGeom>
          <a:noFill/>
          <a:ln w="9525">
            <a:noFill/>
            <a:miter lim="800000"/>
            <a:headEnd/>
            <a:tailEnd/>
          </a:ln>
          <a:effectLst>
            <a:outerShdw dist="190500" dir="2700000" algn="ctr" rotWithShape="0">
              <a:schemeClr val="tx1">
                <a:alpha val="80000"/>
              </a:schemeClr>
            </a:outerShdw>
          </a:effectLst>
        </p:spPr>
      </p:pic>
      <p:pic>
        <p:nvPicPr>
          <p:cNvPr id="12294" name="Picture 6" descr="C:\Documents and Settings\ngary\Desktop\For ITSP GL\HiRez Images\mechSpikes.jpg"/>
          <p:cNvPicPr>
            <a:picLocks noChangeAspect="1" noChangeArrowheads="1"/>
          </p:cNvPicPr>
          <p:nvPr/>
        </p:nvPicPr>
        <p:blipFill>
          <a:blip r:embed="rId7" cstate="print"/>
          <a:srcRect/>
          <a:stretch>
            <a:fillRect/>
          </a:stretch>
        </p:blipFill>
        <p:spPr bwMode="auto">
          <a:xfrm rot="342578">
            <a:off x="7959725" y="2005013"/>
            <a:ext cx="3027363" cy="1703387"/>
          </a:xfrm>
          <a:prstGeom prst="rect">
            <a:avLst/>
          </a:prstGeom>
          <a:noFill/>
          <a:ln w="9525">
            <a:noFill/>
            <a:miter lim="800000"/>
            <a:headEnd/>
            <a:tailEnd/>
          </a:ln>
          <a:effectLst>
            <a:outerShdw dist="190500" dir="2700000" algn="ctr" rotWithShape="0">
              <a:schemeClr val="tx1">
                <a:alpha val="80000"/>
              </a:schemeClr>
            </a:outerShdw>
          </a:effectLst>
        </p:spPr>
      </p:pic>
      <p:pic>
        <p:nvPicPr>
          <p:cNvPr id="12292" name="Picture 4" descr="C:\Documents and Settings\ngary\Desktop\For ITSP GL\HiRez Images\colonyShip.jpg"/>
          <p:cNvPicPr>
            <a:picLocks noChangeAspect="1" noChangeArrowheads="1"/>
          </p:cNvPicPr>
          <p:nvPr/>
        </p:nvPicPr>
        <p:blipFill>
          <a:blip r:embed="rId8" cstate="print"/>
          <a:srcRect/>
          <a:stretch>
            <a:fillRect/>
          </a:stretch>
        </p:blipFill>
        <p:spPr bwMode="auto">
          <a:xfrm rot="21421136">
            <a:off x="415925" y="1773238"/>
            <a:ext cx="5734050" cy="3227387"/>
          </a:xfrm>
          <a:prstGeom prst="rect">
            <a:avLst/>
          </a:prstGeom>
          <a:noFill/>
          <a:ln w="9525">
            <a:noFill/>
            <a:miter lim="800000"/>
            <a:headEnd/>
            <a:tailEnd/>
          </a:ln>
          <a:effectLst>
            <a:outerShdw dist="1905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I</a:t>
            </a:r>
            <a:r>
              <a:rPr lang="en-US" sz="3600" dirty="0">
                <a:effectLst>
                  <a:outerShdw sx="1000" sy="1000" algn="ctr" rotWithShape="0">
                    <a:srgbClr val="000000"/>
                  </a:outerShdw>
                </a:effectLst>
                <a:latin typeface="Jokerman" pitchFamily="82" charset="0"/>
                <a:cs typeface="Tahoma" pitchFamily="34" charset="0"/>
              </a:rPr>
              <a:t>ntuitive </a:t>
            </a:r>
            <a:r>
              <a:rPr lang="en-US" sz="4800" dirty="0">
                <a:effectLst>
                  <a:outerShdw sx="1000" sy="1000" algn="ctr" rotWithShape="0">
                    <a:srgbClr val="000000"/>
                  </a:outerShdw>
                </a:effectLst>
                <a:latin typeface="Jokerman" pitchFamily="82" charset="0"/>
                <a:cs typeface="Tahoma" pitchFamily="34" charset="0"/>
              </a:rPr>
              <a:t>P</a:t>
            </a:r>
            <a:r>
              <a:rPr lang="en-US" sz="3600" dirty="0">
                <a:effectLst>
                  <a:outerShdw sx="1000" sy="1000" algn="ctr" rotWithShape="0">
                    <a:srgbClr val="000000"/>
                  </a:outerShdw>
                </a:effectLst>
                <a:latin typeface="Jokerman" pitchFamily="82" charset="0"/>
                <a:cs typeface="Tahoma" pitchFamily="34" charset="0"/>
              </a:rPr>
              <a:t>uzzles</a:t>
            </a:r>
          </a:p>
        </p:txBody>
      </p:sp>
      <p:pic>
        <p:nvPicPr>
          <p:cNvPr id="37890"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37891"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37892"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37893"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3316" name="Picture 2" descr="C:\Documents and Settings\ngary\Desktop\For ITSP GL\Not so HiRez Images\Electro1.jpg"/>
          <p:cNvPicPr>
            <a:picLocks noChangeAspect="1" noChangeArrowheads="1"/>
          </p:cNvPicPr>
          <p:nvPr/>
        </p:nvPicPr>
        <p:blipFill>
          <a:blip r:embed="rId6" cstate="print"/>
          <a:srcRect/>
          <a:stretch>
            <a:fillRect/>
          </a:stretch>
        </p:blipFill>
        <p:spPr bwMode="auto">
          <a:xfrm rot="21367254">
            <a:off x="1000125" y="1738313"/>
            <a:ext cx="3336925" cy="1858962"/>
          </a:xfrm>
          <a:prstGeom prst="rect">
            <a:avLst/>
          </a:prstGeom>
          <a:noFill/>
          <a:ln w="9525">
            <a:noFill/>
            <a:miter lim="800000"/>
            <a:headEnd/>
            <a:tailEnd/>
          </a:ln>
          <a:effectLst>
            <a:outerShdw dist="127000" dir="2700000" algn="ctr" rotWithShape="0">
              <a:schemeClr val="tx1">
                <a:alpha val="80000"/>
              </a:schemeClr>
            </a:outerShdw>
          </a:effectLst>
        </p:spPr>
      </p:pic>
      <p:pic>
        <p:nvPicPr>
          <p:cNvPr id="13317" name="Picture 3" descr="C:\Documents and Settings\ngary\Desktop\For ITSP GL\Not so HiRez Images\Electro2.jpg"/>
          <p:cNvPicPr>
            <a:picLocks noChangeAspect="1" noChangeArrowheads="1"/>
          </p:cNvPicPr>
          <p:nvPr/>
        </p:nvPicPr>
        <p:blipFill>
          <a:blip r:embed="rId7" cstate="print"/>
          <a:srcRect/>
          <a:stretch>
            <a:fillRect/>
          </a:stretch>
        </p:blipFill>
        <p:spPr bwMode="auto">
          <a:xfrm rot="21367254">
            <a:off x="4102100" y="2343150"/>
            <a:ext cx="3333750" cy="1860550"/>
          </a:xfrm>
          <a:prstGeom prst="rect">
            <a:avLst/>
          </a:prstGeom>
          <a:noFill/>
          <a:ln w="9525">
            <a:noFill/>
            <a:miter lim="800000"/>
            <a:headEnd/>
            <a:tailEnd/>
          </a:ln>
          <a:effectLst>
            <a:outerShdw dist="127000" dir="2700000" algn="ctr" rotWithShape="0">
              <a:schemeClr val="tx1">
                <a:alpha val="80000"/>
              </a:schemeClr>
            </a:outerShdw>
          </a:effectLst>
        </p:spPr>
      </p:pic>
      <p:pic>
        <p:nvPicPr>
          <p:cNvPr id="13318" name="Picture 4" descr="C:\Documents and Settings\ngary\Desktop\For ITSP GL\Not so HiRez Images\Electro3.jpg"/>
          <p:cNvPicPr>
            <a:picLocks noChangeAspect="1" noChangeArrowheads="1"/>
          </p:cNvPicPr>
          <p:nvPr/>
        </p:nvPicPr>
        <p:blipFill>
          <a:blip r:embed="rId8" cstate="print"/>
          <a:srcRect/>
          <a:stretch>
            <a:fillRect/>
          </a:stretch>
        </p:blipFill>
        <p:spPr bwMode="auto">
          <a:xfrm rot="21367254">
            <a:off x="7178675" y="2895600"/>
            <a:ext cx="3321050" cy="1860550"/>
          </a:xfrm>
          <a:prstGeom prst="rect">
            <a:avLst/>
          </a:prstGeom>
          <a:noFill/>
          <a:ln w="9525">
            <a:noFill/>
            <a:miter lim="800000"/>
            <a:headEnd/>
            <a:tailEnd/>
          </a:ln>
          <a:effectLst>
            <a:outerShdw dist="1270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C</a:t>
            </a:r>
            <a:r>
              <a:rPr lang="en-US" sz="3600" dirty="0">
                <a:effectLst>
                  <a:outerShdw sx="1000" sy="1000" algn="ctr" rotWithShape="0">
                    <a:srgbClr val="000000"/>
                  </a:outerShdw>
                </a:effectLst>
                <a:latin typeface="Jokerman" pitchFamily="82" charset="0"/>
                <a:cs typeface="Tahoma" pitchFamily="34" charset="0"/>
              </a:rPr>
              <a:t>ollecting</a:t>
            </a:r>
          </a:p>
        </p:txBody>
      </p:sp>
      <p:pic>
        <p:nvPicPr>
          <p:cNvPr id="39938" name="Picture 8"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39939"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39940"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12" name="TextBox 11"/>
          <p:cNvSpPr txBox="1">
            <a:spLocks noChangeArrowheads="1"/>
          </p:cNvSpPr>
          <p:nvPr/>
        </p:nvSpPr>
        <p:spPr bwMode="auto">
          <a:xfrm>
            <a:off x="647700" y="1503363"/>
            <a:ext cx="8915400" cy="646112"/>
          </a:xfrm>
          <a:prstGeom prst="rect">
            <a:avLst/>
          </a:prstGeom>
          <a:noFill/>
          <a:ln w="9525">
            <a:noFill/>
            <a:miter lim="800000"/>
            <a:headEnd/>
            <a:tailEnd/>
          </a:ln>
        </p:spPr>
        <p:txBody>
          <a:bodyPr>
            <a:spAutoFit/>
          </a:bodyPr>
          <a:lstStyle/>
          <a:p>
            <a:pPr marL="285750" indent="-285750" algn="ctr">
              <a:defRPr/>
            </a:pPr>
            <a:r>
              <a:rPr lang="en-GB" i="1" dirty="0"/>
              <a:t>“All creatures can be captured, adding an element of collecting to the game.”</a:t>
            </a:r>
          </a:p>
          <a:p>
            <a:pPr marL="285750" indent="-285750" algn="ctr">
              <a:defRPr/>
            </a:pPr>
            <a:endParaRPr lang="en-US" i="1" dirty="0">
              <a:ln w="19050">
                <a:noFill/>
                <a:bevel/>
              </a:ln>
              <a:effectLst>
                <a:outerShdw dist="1320800" sx="1000" sy="1000" algn="ctr" rotWithShape="0">
                  <a:schemeClr val="tx1"/>
                </a:outerShdw>
              </a:effectLst>
              <a:latin typeface="+mj-lt"/>
              <a:cs typeface="Tahoma" pitchFamily="34" charset="0"/>
            </a:endParaRPr>
          </a:p>
        </p:txBody>
      </p:sp>
      <p:pic>
        <p:nvPicPr>
          <p:cNvPr id="39942"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7" name="Picture 2" descr="C:\Documents and Settings\ngary\Desktop\For ITSP GL\HiRez Images\alien.jpg"/>
          <p:cNvPicPr>
            <a:picLocks noChangeAspect="1" noChangeArrowheads="1"/>
          </p:cNvPicPr>
          <p:nvPr/>
        </p:nvPicPr>
        <p:blipFill>
          <a:blip r:embed="rId6" cstate="print"/>
          <a:srcRect/>
          <a:stretch>
            <a:fillRect/>
          </a:stretch>
        </p:blipFill>
        <p:spPr bwMode="auto">
          <a:xfrm>
            <a:off x="3232150" y="2098675"/>
            <a:ext cx="4997450" cy="2811463"/>
          </a:xfrm>
          <a:prstGeom prst="rect">
            <a:avLst/>
          </a:prstGeom>
          <a:noFill/>
          <a:ln w="9525">
            <a:noFill/>
            <a:miter lim="800000"/>
            <a:headEnd/>
            <a:tailEnd/>
          </a:ln>
          <a:effectLst>
            <a:outerShdw dist="1270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U</a:t>
            </a:r>
            <a:r>
              <a:rPr lang="en-US" sz="3600" dirty="0">
                <a:effectLst>
                  <a:outerShdw sx="1000" sy="1000" algn="ctr" rotWithShape="0">
                    <a:srgbClr val="000000"/>
                  </a:outerShdw>
                </a:effectLst>
                <a:latin typeface="Jokerman" pitchFamily="82" charset="0"/>
                <a:cs typeface="Tahoma" pitchFamily="34" charset="0"/>
              </a:rPr>
              <a:t>nique </a:t>
            </a:r>
            <a:r>
              <a:rPr lang="en-US" sz="4400" dirty="0">
                <a:effectLst>
                  <a:outerShdw sx="1000" sy="1000" algn="ctr" rotWithShape="0">
                    <a:srgbClr val="000000"/>
                  </a:outerShdw>
                </a:effectLst>
                <a:latin typeface="Jokerman" pitchFamily="82" charset="0"/>
                <a:cs typeface="Tahoma" pitchFamily="34" charset="0"/>
              </a:rPr>
              <a:t>NGP</a:t>
            </a:r>
            <a:r>
              <a:rPr lang="en-US" sz="3600" dirty="0">
                <a:effectLst>
                  <a:outerShdw sx="1000" sy="1000" algn="ctr" rotWithShape="0">
                    <a:srgbClr val="000000"/>
                  </a:outerShdw>
                </a:effectLst>
                <a:latin typeface="Jokerman" pitchFamily="82" charset="0"/>
                <a:cs typeface="Tahoma" pitchFamily="34" charset="0"/>
              </a:rPr>
              <a:t> </a:t>
            </a:r>
            <a:r>
              <a:rPr lang="en-US" sz="4800" dirty="0">
                <a:effectLst>
                  <a:outerShdw sx="1000" sy="1000" algn="ctr" rotWithShape="0">
                    <a:srgbClr val="000000"/>
                  </a:outerShdw>
                </a:effectLst>
                <a:latin typeface="Jokerman" pitchFamily="82" charset="0"/>
                <a:cs typeface="Tahoma" pitchFamily="34" charset="0"/>
              </a:rPr>
              <a:t>I</a:t>
            </a:r>
            <a:r>
              <a:rPr lang="en-US" sz="3600" dirty="0">
                <a:effectLst>
                  <a:outerShdw sx="1000" sy="1000" algn="ctr" rotWithShape="0">
                    <a:srgbClr val="000000"/>
                  </a:outerShdw>
                </a:effectLst>
                <a:latin typeface="Jokerman" pitchFamily="82" charset="0"/>
                <a:cs typeface="Tahoma" pitchFamily="34" charset="0"/>
              </a:rPr>
              <a:t>nteractions</a:t>
            </a:r>
          </a:p>
        </p:txBody>
      </p:sp>
      <p:pic>
        <p:nvPicPr>
          <p:cNvPr id="41986"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41987"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41988"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14" name="TextBox 13"/>
          <p:cNvSpPr txBox="1">
            <a:spLocks noChangeArrowheads="1"/>
          </p:cNvSpPr>
          <p:nvPr/>
        </p:nvSpPr>
        <p:spPr bwMode="auto">
          <a:xfrm>
            <a:off x="885825" y="1503363"/>
            <a:ext cx="8915400" cy="677862"/>
          </a:xfrm>
          <a:prstGeom prst="rect">
            <a:avLst/>
          </a:prstGeom>
          <a:noFill/>
          <a:ln w="9525">
            <a:noFill/>
            <a:miter lim="800000"/>
            <a:headEnd/>
            <a:tailEnd/>
          </a:ln>
        </p:spPr>
        <p:txBody>
          <a:bodyPr>
            <a:spAutoFit/>
          </a:bodyPr>
          <a:lstStyle/>
          <a:p>
            <a:pPr marL="285750" indent="-285750">
              <a:defRPr/>
            </a:pPr>
            <a:r>
              <a:rPr lang="en-GB" sz="2000" dirty="0"/>
              <a:t>Back Touch</a:t>
            </a:r>
          </a:p>
          <a:p>
            <a:pPr marL="285750" indent="-285750" algn="ctr">
              <a:defRPr/>
            </a:pPr>
            <a:endParaRPr lang="en-US" i="1" dirty="0">
              <a:ln w="19050">
                <a:noFill/>
                <a:bevel/>
              </a:ln>
              <a:effectLst>
                <a:outerShdw dist="1320800" sx="1000" sy="1000" algn="ctr" rotWithShape="0">
                  <a:schemeClr val="tx1"/>
                </a:outerShdw>
              </a:effectLst>
              <a:latin typeface="+mj-lt"/>
              <a:cs typeface="Tahoma" pitchFamily="34" charset="0"/>
            </a:endParaRPr>
          </a:p>
        </p:txBody>
      </p:sp>
      <p:pic>
        <p:nvPicPr>
          <p:cNvPr id="41990"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7" name="Picture 2" descr="C:\Documents and Settings\ngary\Desktop\For ITSP GL\Not so HiRez Images\Strum1.jpg"/>
          <p:cNvPicPr>
            <a:picLocks noChangeAspect="1" noChangeArrowheads="1"/>
          </p:cNvPicPr>
          <p:nvPr/>
        </p:nvPicPr>
        <p:blipFill>
          <a:blip r:embed="rId6" cstate="print"/>
          <a:srcRect/>
          <a:stretch>
            <a:fillRect/>
          </a:stretch>
        </p:blipFill>
        <p:spPr bwMode="auto">
          <a:xfrm rot="21219644">
            <a:off x="884238" y="2157413"/>
            <a:ext cx="3235325" cy="2427287"/>
          </a:xfrm>
          <a:prstGeom prst="rect">
            <a:avLst/>
          </a:prstGeom>
          <a:noFill/>
          <a:ln w="9525">
            <a:noFill/>
            <a:miter lim="800000"/>
            <a:headEnd/>
            <a:tailEnd/>
          </a:ln>
          <a:effectLst>
            <a:outerShdw dist="127000" dir="2700000" algn="ctr" rotWithShape="0">
              <a:schemeClr val="tx1">
                <a:alpha val="80000"/>
              </a:schemeClr>
            </a:outerShdw>
          </a:effectLst>
        </p:spPr>
      </p:pic>
      <p:pic>
        <p:nvPicPr>
          <p:cNvPr id="19" name="Picture 4" descr="C:\Documents and Settings\ngary\Desktop\For ITSP GL\Not so HiRez Images\Strum3.jpg"/>
          <p:cNvPicPr>
            <a:picLocks noChangeAspect="1" noChangeArrowheads="1"/>
          </p:cNvPicPr>
          <p:nvPr/>
        </p:nvPicPr>
        <p:blipFill>
          <a:blip r:embed="rId7" cstate="print"/>
          <a:srcRect/>
          <a:stretch>
            <a:fillRect/>
          </a:stretch>
        </p:blipFill>
        <p:spPr bwMode="auto">
          <a:xfrm rot="281072">
            <a:off x="6564313" y="1809750"/>
            <a:ext cx="3806825" cy="2828925"/>
          </a:xfrm>
          <a:prstGeom prst="rect">
            <a:avLst/>
          </a:prstGeom>
          <a:noFill/>
          <a:ln w="9525">
            <a:noFill/>
            <a:miter lim="800000"/>
            <a:headEnd/>
            <a:tailEnd/>
          </a:ln>
          <a:effectLst>
            <a:outerShdw dist="127000" dir="2700000" algn="ctr" rotWithShape="0">
              <a:schemeClr val="tx1">
                <a:alpha val="80000"/>
              </a:schemeClr>
            </a:outerShdw>
          </a:effectLst>
        </p:spPr>
      </p:pic>
      <p:pic>
        <p:nvPicPr>
          <p:cNvPr id="18" name="Picture 3" descr="C:\Documents and Settings\ngary\Desktop\For ITSP GL\Not so HiRez Images\Strum2.jpg"/>
          <p:cNvPicPr>
            <a:picLocks noChangeAspect="1" noChangeArrowheads="1"/>
          </p:cNvPicPr>
          <p:nvPr/>
        </p:nvPicPr>
        <p:blipFill>
          <a:blip r:embed="rId8" cstate="print"/>
          <a:srcRect/>
          <a:stretch>
            <a:fillRect/>
          </a:stretch>
        </p:blipFill>
        <p:spPr bwMode="auto">
          <a:xfrm>
            <a:off x="4019550" y="3219450"/>
            <a:ext cx="2647950" cy="1951038"/>
          </a:xfrm>
          <a:prstGeom prst="rect">
            <a:avLst/>
          </a:prstGeom>
          <a:noFill/>
          <a:ln w="9525">
            <a:noFill/>
            <a:miter lim="800000"/>
            <a:headEnd/>
            <a:tailEnd/>
          </a:ln>
          <a:effectLst>
            <a:outerShdw dist="1270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U</a:t>
            </a:r>
            <a:r>
              <a:rPr lang="en-US" sz="3600" dirty="0">
                <a:effectLst>
                  <a:outerShdw sx="1000" sy="1000" algn="ctr" rotWithShape="0">
                    <a:srgbClr val="000000"/>
                  </a:outerShdw>
                </a:effectLst>
                <a:latin typeface="Jokerman" pitchFamily="82" charset="0"/>
                <a:cs typeface="Tahoma" pitchFamily="34" charset="0"/>
              </a:rPr>
              <a:t>nique </a:t>
            </a:r>
            <a:r>
              <a:rPr lang="en-US" sz="4400" dirty="0">
                <a:effectLst>
                  <a:outerShdw sx="1000" sy="1000" algn="ctr" rotWithShape="0">
                    <a:srgbClr val="000000"/>
                  </a:outerShdw>
                </a:effectLst>
                <a:latin typeface="Jokerman" pitchFamily="82" charset="0"/>
                <a:cs typeface="Tahoma" pitchFamily="34" charset="0"/>
              </a:rPr>
              <a:t>NGP</a:t>
            </a:r>
            <a:r>
              <a:rPr lang="en-US" sz="3600" dirty="0">
                <a:effectLst>
                  <a:outerShdw sx="1000" sy="1000" algn="ctr" rotWithShape="0">
                    <a:srgbClr val="000000"/>
                  </a:outerShdw>
                </a:effectLst>
                <a:latin typeface="Jokerman" pitchFamily="82" charset="0"/>
                <a:cs typeface="Tahoma" pitchFamily="34" charset="0"/>
              </a:rPr>
              <a:t> </a:t>
            </a:r>
            <a:r>
              <a:rPr lang="en-US" sz="4800" dirty="0">
                <a:effectLst>
                  <a:outerShdw sx="1000" sy="1000" algn="ctr" rotWithShape="0">
                    <a:srgbClr val="000000"/>
                  </a:outerShdw>
                </a:effectLst>
                <a:latin typeface="Jokerman" pitchFamily="82" charset="0"/>
                <a:cs typeface="Tahoma" pitchFamily="34" charset="0"/>
              </a:rPr>
              <a:t>I</a:t>
            </a:r>
            <a:r>
              <a:rPr lang="en-US" sz="3600" dirty="0">
                <a:effectLst>
                  <a:outerShdw sx="1000" sy="1000" algn="ctr" rotWithShape="0">
                    <a:srgbClr val="000000"/>
                  </a:outerShdw>
                </a:effectLst>
                <a:latin typeface="Jokerman" pitchFamily="82" charset="0"/>
                <a:cs typeface="Tahoma" pitchFamily="34" charset="0"/>
              </a:rPr>
              <a:t>nteractions</a:t>
            </a:r>
          </a:p>
        </p:txBody>
      </p:sp>
      <p:pic>
        <p:nvPicPr>
          <p:cNvPr id="44034"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44035"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44036"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14" name="TextBox 13"/>
          <p:cNvSpPr txBox="1">
            <a:spLocks noChangeArrowheads="1"/>
          </p:cNvSpPr>
          <p:nvPr/>
        </p:nvSpPr>
        <p:spPr bwMode="auto">
          <a:xfrm>
            <a:off x="885825" y="1503363"/>
            <a:ext cx="8915400" cy="677862"/>
          </a:xfrm>
          <a:prstGeom prst="rect">
            <a:avLst/>
          </a:prstGeom>
          <a:noFill/>
          <a:ln w="9525">
            <a:noFill/>
            <a:miter lim="800000"/>
            <a:headEnd/>
            <a:tailEnd/>
          </a:ln>
        </p:spPr>
        <p:txBody>
          <a:bodyPr>
            <a:spAutoFit/>
          </a:bodyPr>
          <a:lstStyle/>
          <a:p>
            <a:pPr marL="285750" indent="-285750">
              <a:defRPr/>
            </a:pPr>
            <a:r>
              <a:rPr lang="en-GB" sz="2000" dirty="0"/>
              <a:t>Microphone</a:t>
            </a:r>
          </a:p>
          <a:p>
            <a:pPr marL="285750" indent="-285750" algn="ctr">
              <a:defRPr/>
            </a:pPr>
            <a:endParaRPr lang="en-US" i="1" dirty="0">
              <a:ln w="19050">
                <a:noFill/>
                <a:bevel/>
              </a:ln>
              <a:effectLst>
                <a:outerShdw dist="1320800" sx="1000" sy="1000" algn="ctr" rotWithShape="0">
                  <a:schemeClr val="tx1"/>
                </a:outerShdw>
              </a:effectLst>
              <a:latin typeface="+mj-lt"/>
              <a:cs typeface="Tahoma" pitchFamily="34" charset="0"/>
            </a:endParaRPr>
          </a:p>
        </p:txBody>
      </p:sp>
      <p:pic>
        <p:nvPicPr>
          <p:cNvPr id="44038"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9" name="Picture 4" descr="C:\Documents and Settings\ngary\Desktop\For ITSP GL\Not so HiRez Images\Blowing1.jpg"/>
          <p:cNvPicPr>
            <a:picLocks noChangeAspect="1" noChangeArrowheads="1"/>
          </p:cNvPicPr>
          <p:nvPr/>
        </p:nvPicPr>
        <p:blipFill>
          <a:blip r:embed="rId6" cstate="print"/>
          <a:srcRect/>
          <a:stretch>
            <a:fillRect/>
          </a:stretch>
        </p:blipFill>
        <p:spPr bwMode="auto">
          <a:xfrm rot="21434759">
            <a:off x="658813" y="2114550"/>
            <a:ext cx="3328987" cy="1879600"/>
          </a:xfrm>
          <a:prstGeom prst="rect">
            <a:avLst/>
          </a:prstGeom>
          <a:noFill/>
          <a:ln w="9525">
            <a:noFill/>
            <a:miter lim="800000"/>
            <a:headEnd/>
            <a:tailEnd/>
          </a:ln>
          <a:effectLst>
            <a:outerShdw dist="127000" dir="2700000" algn="ctr" rotWithShape="0">
              <a:schemeClr val="tx1">
                <a:alpha val="80000"/>
              </a:schemeClr>
            </a:outerShdw>
          </a:effectLst>
        </p:spPr>
      </p:pic>
      <p:pic>
        <p:nvPicPr>
          <p:cNvPr id="20" name="Picture 5" descr="C:\Documents and Settings\ngary\Desktop\For ITSP GL\Not so HiRez Images\Blowing2.jpg"/>
          <p:cNvPicPr>
            <a:picLocks noChangeAspect="1" noChangeArrowheads="1"/>
          </p:cNvPicPr>
          <p:nvPr/>
        </p:nvPicPr>
        <p:blipFill>
          <a:blip r:embed="rId7" cstate="print"/>
          <a:srcRect/>
          <a:stretch>
            <a:fillRect/>
          </a:stretch>
        </p:blipFill>
        <p:spPr bwMode="auto">
          <a:xfrm rot="21434759">
            <a:off x="4117975" y="2400300"/>
            <a:ext cx="3302000" cy="1838325"/>
          </a:xfrm>
          <a:prstGeom prst="rect">
            <a:avLst/>
          </a:prstGeom>
          <a:noFill/>
          <a:ln w="9525">
            <a:noFill/>
            <a:miter lim="800000"/>
            <a:headEnd/>
            <a:tailEnd/>
          </a:ln>
          <a:effectLst>
            <a:outerShdw dist="127000" dir="2700000" algn="ctr" rotWithShape="0">
              <a:schemeClr val="tx1">
                <a:alpha val="80000"/>
              </a:schemeClr>
            </a:outerShdw>
          </a:effectLst>
        </p:spPr>
      </p:pic>
      <p:pic>
        <p:nvPicPr>
          <p:cNvPr id="21" name="Picture 6" descr="C:\Documents and Settings\ngary\Desktop\For ITSP GL\Not so HiRez Images\Blowing3.jpg"/>
          <p:cNvPicPr>
            <a:picLocks noChangeAspect="1" noChangeArrowheads="1"/>
          </p:cNvPicPr>
          <p:nvPr/>
        </p:nvPicPr>
        <p:blipFill>
          <a:blip r:embed="rId8" cstate="print"/>
          <a:srcRect/>
          <a:stretch>
            <a:fillRect/>
          </a:stretch>
        </p:blipFill>
        <p:spPr bwMode="auto">
          <a:xfrm rot="21434759">
            <a:off x="7542213" y="2678113"/>
            <a:ext cx="3314700" cy="1838325"/>
          </a:xfrm>
          <a:prstGeom prst="rect">
            <a:avLst/>
          </a:prstGeom>
          <a:noFill/>
          <a:ln w="9525">
            <a:noFill/>
            <a:miter lim="800000"/>
            <a:headEnd/>
            <a:tailEnd/>
          </a:ln>
          <a:effectLst>
            <a:outerShdw dist="1270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A</a:t>
            </a:r>
            <a:r>
              <a:rPr lang="en-US" sz="3600" dirty="0">
                <a:effectLst>
                  <a:outerShdw sx="1000" sy="1000" algn="ctr" rotWithShape="0">
                    <a:srgbClr val="000000"/>
                  </a:outerShdw>
                </a:effectLst>
                <a:latin typeface="Jokerman" pitchFamily="82" charset="0"/>
                <a:cs typeface="Tahoma" pitchFamily="34" charset="0"/>
              </a:rPr>
              <a:t>rt &amp; </a:t>
            </a:r>
            <a:r>
              <a:rPr lang="en-US" sz="4800" dirty="0">
                <a:effectLst>
                  <a:outerShdw sx="1000" sy="1000" algn="ctr" rotWithShape="0">
                    <a:srgbClr val="000000"/>
                  </a:outerShdw>
                </a:effectLst>
                <a:latin typeface="Jokerman" pitchFamily="82" charset="0"/>
                <a:cs typeface="Tahoma" pitchFamily="34" charset="0"/>
              </a:rPr>
              <a:t>A</a:t>
            </a:r>
            <a:r>
              <a:rPr lang="en-US" sz="3600" dirty="0">
                <a:effectLst>
                  <a:outerShdw sx="1000" sy="1000" algn="ctr" rotWithShape="0">
                    <a:srgbClr val="000000"/>
                  </a:outerShdw>
                </a:effectLst>
                <a:latin typeface="Jokerman" pitchFamily="82" charset="0"/>
                <a:cs typeface="Tahoma" pitchFamily="34" charset="0"/>
              </a:rPr>
              <a:t>nimation </a:t>
            </a:r>
            <a:r>
              <a:rPr lang="en-US" sz="4800" dirty="0">
                <a:effectLst>
                  <a:outerShdw sx="1000" sy="1000" algn="ctr" rotWithShape="0">
                    <a:srgbClr val="000000"/>
                  </a:outerShdw>
                </a:effectLst>
                <a:latin typeface="Jokerman" pitchFamily="82" charset="0"/>
                <a:cs typeface="Tahoma" pitchFamily="34" charset="0"/>
              </a:rPr>
              <a:t>D</a:t>
            </a:r>
            <a:r>
              <a:rPr lang="en-US" sz="3600" dirty="0">
                <a:effectLst>
                  <a:outerShdw sx="1000" sy="1000" algn="ctr" rotWithShape="0">
                    <a:srgbClr val="000000"/>
                  </a:outerShdw>
                </a:effectLst>
                <a:latin typeface="Jokerman" pitchFamily="82" charset="0"/>
                <a:cs typeface="Tahoma" pitchFamily="34" charset="0"/>
              </a:rPr>
              <a:t>irection</a:t>
            </a:r>
          </a:p>
        </p:txBody>
      </p:sp>
      <p:pic>
        <p:nvPicPr>
          <p:cNvPr id="46082" name="Picture 10"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46083"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46084"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14" name="TextBox 13"/>
          <p:cNvSpPr txBox="1">
            <a:spLocks noChangeArrowheads="1"/>
          </p:cNvSpPr>
          <p:nvPr/>
        </p:nvSpPr>
        <p:spPr bwMode="auto">
          <a:xfrm>
            <a:off x="885825" y="1503363"/>
            <a:ext cx="8915400" cy="368300"/>
          </a:xfrm>
          <a:prstGeom prst="rect">
            <a:avLst/>
          </a:prstGeom>
          <a:noFill/>
          <a:ln w="9525">
            <a:noFill/>
            <a:miter lim="800000"/>
            <a:headEnd/>
            <a:tailEnd/>
          </a:ln>
        </p:spPr>
        <p:txBody>
          <a:bodyPr>
            <a:spAutoFit/>
          </a:bodyPr>
          <a:lstStyle/>
          <a:p>
            <a:pPr marL="285750" indent="-285750">
              <a:defRPr/>
            </a:pPr>
            <a:r>
              <a:rPr lang="en-GB" i="1" dirty="0"/>
              <a:t>“High quality Art and Animation by Michel </a:t>
            </a:r>
            <a:r>
              <a:rPr lang="en-GB" i="1" dirty="0" err="1"/>
              <a:t>Gagné</a:t>
            </a:r>
            <a:r>
              <a:rPr lang="en-GB" i="1" dirty="0"/>
              <a:t>.”</a:t>
            </a:r>
            <a:endParaRPr lang="en-US" i="1" dirty="0">
              <a:ln w="19050">
                <a:noFill/>
                <a:bevel/>
              </a:ln>
              <a:effectLst>
                <a:outerShdw dist="1320800" sx="1000" sy="1000" algn="ctr" rotWithShape="0">
                  <a:schemeClr val="tx1"/>
                </a:outerShdw>
              </a:effectLst>
              <a:latin typeface="+mj-lt"/>
              <a:cs typeface="Tahoma" pitchFamily="34" charset="0"/>
            </a:endParaRPr>
          </a:p>
        </p:txBody>
      </p:sp>
      <p:pic>
        <p:nvPicPr>
          <p:cNvPr id="1029" name="Picture 5" descr="C:\Documents and Settings\jwu\Desktop\TheIncredibles_poster.jpg"/>
          <p:cNvPicPr>
            <a:picLocks noChangeAspect="1" noChangeArrowheads="1"/>
          </p:cNvPicPr>
          <p:nvPr/>
        </p:nvPicPr>
        <p:blipFill>
          <a:blip r:embed="rId5" cstate="print"/>
          <a:srcRect/>
          <a:stretch>
            <a:fillRect/>
          </a:stretch>
        </p:blipFill>
        <p:spPr bwMode="auto">
          <a:xfrm rot="20986804">
            <a:off x="1343025" y="2586038"/>
            <a:ext cx="1892300" cy="2801937"/>
          </a:xfrm>
          <a:prstGeom prst="rect">
            <a:avLst/>
          </a:prstGeom>
          <a:noFill/>
          <a:effectLst>
            <a:outerShdw dist="127000" dir="2700000" algn="ctr" rotWithShape="0">
              <a:schemeClr val="tx1">
                <a:alpha val="80000"/>
              </a:schemeClr>
            </a:outerShdw>
          </a:effectLst>
        </p:spPr>
      </p:pic>
      <p:pic>
        <p:nvPicPr>
          <p:cNvPr id="46087" name="Picture 8" descr="C:\Documents and Settings\jwu\My Documents\JWU\Art\External\Presentation\Greenlight\Nov 2009\ITSP\ITSP_Logo_Layers.png"/>
          <p:cNvPicPr>
            <a:picLocks noChangeAspect="1" noChangeArrowheads="1"/>
          </p:cNvPicPr>
          <p:nvPr/>
        </p:nvPicPr>
        <p:blipFill>
          <a:blip r:embed="rId6"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1027" name="Picture 3" descr="C:\Documents and Settings\jwu\Desktop\ratatouille.jpg"/>
          <p:cNvPicPr>
            <a:picLocks noChangeAspect="1" noChangeArrowheads="1"/>
          </p:cNvPicPr>
          <p:nvPr/>
        </p:nvPicPr>
        <p:blipFill>
          <a:blip r:embed="rId7" cstate="print"/>
          <a:srcRect/>
          <a:stretch>
            <a:fillRect/>
          </a:stretch>
        </p:blipFill>
        <p:spPr bwMode="auto">
          <a:xfrm rot="21288230">
            <a:off x="3182938" y="2082800"/>
            <a:ext cx="2203450" cy="3086100"/>
          </a:xfrm>
          <a:prstGeom prst="rect">
            <a:avLst/>
          </a:prstGeom>
          <a:noFill/>
          <a:effectLst>
            <a:outerShdw dist="127000" dir="2700000" algn="ctr" rotWithShape="0">
              <a:schemeClr val="tx1">
                <a:alpha val="80000"/>
              </a:schemeClr>
            </a:outerShdw>
          </a:effectLst>
        </p:spPr>
      </p:pic>
      <p:pic>
        <p:nvPicPr>
          <p:cNvPr id="1028" name="Picture 4" descr="C:\Documents and Settings\jwu\Desktop\M2.jpg"/>
          <p:cNvPicPr>
            <a:picLocks noChangeAspect="1" noChangeArrowheads="1"/>
          </p:cNvPicPr>
          <p:nvPr/>
        </p:nvPicPr>
        <p:blipFill>
          <a:blip r:embed="rId8" cstate="print"/>
          <a:srcRect/>
          <a:stretch>
            <a:fillRect/>
          </a:stretch>
        </p:blipFill>
        <p:spPr bwMode="auto">
          <a:xfrm rot="417675">
            <a:off x="7791450" y="2427288"/>
            <a:ext cx="2119313" cy="3019425"/>
          </a:xfrm>
          <a:prstGeom prst="rect">
            <a:avLst/>
          </a:prstGeom>
          <a:noFill/>
          <a:effectLst>
            <a:outerShdw dist="127000" dir="2700000" algn="ctr" rotWithShape="0">
              <a:schemeClr val="tx1">
                <a:alpha val="80000"/>
              </a:schemeClr>
            </a:outerShdw>
          </a:effectLst>
        </p:spPr>
      </p:pic>
      <p:pic>
        <p:nvPicPr>
          <p:cNvPr id="29" name="Picture 4" descr="C:\Documents and Settings\ngary\Desktop\For ITSP GL\Not so HiRez Images\GagneExample1.jpg"/>
          <p:cNvPicPr>
            <a:picLocks noChangeAspect="1" noChangeArrowheads="1"/>
          </p:cNvPicPr>
          <p:nvPr/>
        </p:nvPicPr>
        <p:blipFill>
          <a:blip r:embed="rId9" cstate="print"/>
          <a:srcRect/>
          <a:stretch>
            <a:fillRect/>
          </a:stretch>
        </p:blipFill>
        <p:spPr bwMode="auto">
          <a:xfrm rot="163990">
            <a:off x="5313363" y="2014538"/>
            <a:ext cx="2460625" cy="3354387"/>
          </a:xfrm>
          <a:prstGeom prst="rect">
            <a:avLst/>
          </a:prstGeom>
          <a:noFill/>
          <a:ln w="9525">
            <a:noFill/>
            <a:miter lim="800000"/>
            <a:headEnd/>
            <a:tailEnd/>
          </a:ln>
          <a:effectLst>
            <a:outerShdw dist="127000" dir="2700000" algn="ctr" rotWithShape="0">
              <a:schemeClr val="tx1">
                <a:alpha val="80000"/>
              </a:scheme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noChangeArrowheads="1"/>
          </p:cNvSpPr>
          <p:nvPr>
            <p:ph type="body" idx="1"/>
          </p:nvPr>
        </p:nvSpPr>
        <p:spPr/>
        <p:txBody>
          <a:bodyPr/>
          <a:lstStyle/>
          <a:p>
            <a:pPr algn="ctr" eaLnBrk="1" hangingPunct="1">
              <a:buFontTx/>
              <a:buNone/>
              <a:defRPr/>
            </a:pPr>
            <a:endParaRPr lang="en-GB" smtClean="0"/>
          </a:p>
          <a:p>
            <a:pPr algn="ctr" eaLnBrk="1" hangingPunct="1">
              <a:buFontTx/>
              <a:buNone/>
              <a:defRPr/>
            </a:pPr>
            <a:endParaRPr lang="en-GB" smtClean="0"/>
          </a:p>
          <a:p>
            <a:pPr algn="ctr" eaLnBrk="1" hangingPunct="1">
              <a:buFontTx/>
              <a:buNone/>
              <a:defRPr/>
            </a:pPr>
            <a:endParaRPr lang="en-GB" smtClean="0">
              <a:latin typeface="Jokerman" pitchFamily="82" charset="0"/>
            </a:endParaRPr>
          </a:p>
          <a:p>
            <a:pPr algn="ctr" eaLnBrk="1" hangingPunct="1">
              <a:buFontTx/>
              <a:buNone/>
              <a:defRPr/>
            </a:pPr>
            <a:r>
              <a:rPr lang="en-GB" sz="4800" smtClean="0">
                <a:solidFill>
                  <a:schemeClr val="tx1"/>
                </a:solidFill>
                <a:latin typeface="Jokerman" pitchFamily="82" charset="0"/>
              </a:rPr>
              <a:t>B</a:t>
            </a:r>
            <a:r>
              <a:rPr lang="en-GB" sz="3600" smtClean="0">
                <a:solidFill>
                  <a:schemeClr val="tx1"/>
                </a:solidFill>
                <a:latin typeface="Jokerman" pitchFamily="82" charset="0"/>
              </a:rPr>
              <a:t>usiness </a:t>
            </a:r>
            <a:r>
              <a:rPr lang="en-GB" sz="4800" smtClean="0">
                <a:solidFill>
                  <a:schemeClr val="tx1"/>
                </a:solidFill>
                <a:latin typeface="Jokerman" pitchFamily="82" charset="0"/>
              </a:rPr>
              <a:t>C</a:t>
            </a:r>
            <a:r>
              <a:rPr lang="en-GB" sz="3600" smtClean="0">
                <a:solidFill>
                  <a:schemeClr val="tx1"/>
                </a:solidFill>
                <a:latin typeface="Jokerman" pitchFamily="82" charset="0"/>
              </a:rPr>
              <a:t>ase</a:t>
            </a:r>
            <a:endParaRPr lang="en-US" sz="3600" smtClean="0">
              <a:solidFill>
                <a:schemeClr val="tx1"/>
              </a:solidFill>
              <a:latin typeface="Jokerman" pitchFamily="8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C</a:t>
            </a:r>
            <a:r>
              <a:rPr lang="en-US" sz="3600" dirty="0">
                <a:effectLst>
                  <a:outerShdw sx="1000" sy="1000" algn="ctr" rotWithShape="0">
                    <a:srgbClr val="000000"/>
                  </a:outerShdw>
                </a:effectLst>
                <a:latin typeface="Jokerman" pitchFamily="82" charset="0"/>
                <a:cs typeface="Tahoma" pitchFamily="34" charset="0"/>
              </a:rPr>
              <a:t>ompetitive </a:t>
            </a:r>
            <a:r>
              <a:rPr lang="en-US" sz="4800" dirty="0">
                <a:effectLst>
                  <a:outerShdw sx="1000" sy="1000" algn="ctr" rotWithShape="0">
                    <a:srgbClr val="000000"/>
                  </a:outerShdw>
                </a:effectLst>
                <a:latin typeface="Jokerman" pitchFamily="82" charset="0"/>
                <a:cs typeface="Tahoma" pitchFamily="34" charset="0"/>
              </a:rPr>
              <a:t>A</a:t>
            </a:r>
            <a:r>
              <a:rPr lang="en-US" sz="3600" dirty="0">
                <a:effectLst>
                  <a:outerShdw sx="1000" sy="1000" algn="ctr" rotWithShape="0">
                    <a:srgbClr val="000000"/>
                  </a:outerShdw>
                </a:effectLst>
                <a:latin typeface="Jokerman" pitchFamily="82" charset="0"/>
                <a:cs typeface="Tahoma" pitchFamily="34" charset="0"/>
              </a:rPr>
              <a:t>nalysis</a:t>
            </a:r>
          </a:p>
        </p:txBody>
      </p:sp>
      <p:pic>
        <p:nvPicPr>
          <p:cNvPr id="50178" name="Picture 9"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50179"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50180"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19" name="Picture 4" descr="C:\Documents and Settings\ngary\Desktop\Braid_Box-500x281.jpg"/>
          <p:cNvPicPr>
            <a:picLocks noChangeAspect="1" noChangeArrowheads="1"/>
          </p:cNvPicPr>
          <p:nvPr/>
        </p:nvPicPr>
        <p:blipFill>
          <a:blip r:embed="rId5" cstate="print"/>
          <a:srcRect/>
          <a:stretch>
            <a:fillRect/>
          </a:stretch>
        </p:blipFill>
        <p:spPr bwMode="auto">
          <a:xfrm>
            <a:off x="3743325" y="2301875"/>
            <a:ext cx="3822700" cy="2147888"/>
          </a:xfrm>
          <a:prstGeom prst="rect">
            <a:avLst/>
          </a:prstGeom>
          <a:noFill/>
          <a:ln w="9525">
            <a:noFill/>
            <a:miter lim="800000"/>
            <a:headEnd/>
            <a:tailEnd/>
          </a:ln>
          <a:effectLst>
            <a:outerShdw dist="127000" dir="2700000" algn="ctr" rotWithShape="0">
              <a:schemeClr val="tx1">
                <a:alpha val="80000"/>
              </a:schemeClr>
            </a:outerShdw>
          </a:effectLst>
        </p:spPr>
      </p:pic>
      <p:pic>
        <p:nvPicPr>
          <p:cNvPr id="20" name="Picture 5" descr="C:\Documents and Settings\ngary\Desktop\patapon-pack-frontsm.jpg"/>
          <p:cNvPicPr>
            <a:picLocks noChangeAspect="1" noChangeArrowheads="1"/>
          </p:cNvPicPr>
          <p:nvPr/>
        </p:nvPicPr>
        <p:blipFill>
          <a:blip r:embed="rId6" cstate="print"/>
          <a:srcRect/>
          <a:stretch>
            <a:fillRect/>
          </a:stretch>
        </p:blipFill>
        <p:spPr bwMode="auto">
          <a:xfrm rot="21301954">
            <a:off x="1708150" y="1657350"/>
            <a:ext cx="1933575" cy="3328988"/>
          </a:xfrm>
          <a:prstGeom prst="rect">
            <a:avLst/>
          </a:prstGeom>
          <a:noFill/>
          <a:ln w="9525">
            <a:noFill/>
            <a:miter lim="800000"/>
            <a:headEnd/>
            <a:tailEnd/>
          </a:ln>
          <a:effectLst>
            <a:outerShdw dist="127000" dir="2700000" algn="ctr" rotWithShape="0">
              <a:schemeClr val="tx1">
                <a:alpha val="80000"/>
              </a:schemeClr>
            </a:outerShdw>
          </a:effectLst>
        </p:spPr>
      </p:pic>
      <p:pic>
        <p:nvPicPr>
          <p:cNvPr id="2050" name="Picture 2" descr="C:\Documents and Settings\jwu\Desktop\11784-sshd_icon_super.jpg"/>
          <p:cNvPicPr>
            <a:picLocks noChangeAspect="1" noChangeArrowheads="1"/>
          </p:cNvPicPr>
          <p:nvPr/>
        </p:nvPicPr>
        <p:blipFill>
          <a:blip r:embed="rId7" cstate="print"/>
          <a:srcRect/>
          <a:stretch>
            <a:fillRect/>
          </a:stretch>
        </p:blipFill>
        <p:spPr bwMode="auto">
          <a:xfrm rot="420847">
            <a:off x="7643813" y="2209800"/>
            <a:ext cx="2573337" cy="2495550"/>
          </a:xfrm>
          <a:prstGeom prst="rect">
            <a:avLst/>
          </a:prstGeom>
          <a:noFill/>
          <a:effectLst>
            <a:outerShdw dist="127000" dir="2700000" algn="ctr" rotWithShape="0">
              <a:schemeClr val="tx1">
                <a:alpha val="80000"/>
              </a:schemeClr>
            </a:outerShdw>
          </a:effectLst>
        </p:spPr>
      </p:pic>
      <p:pic>
        <p:nvPicPr>
          <p:cNvPr id="50184" name="Picture 8" descr="C:\Documents and Settings\jwu\My Documents\JWU\Art\External\Presentation\Greenlight\Nov 2009\ITSP\ITSP_Logo_Layers.png"/>
          <p:cNvPicPr>
            <a:picLocks noChangeAspect="1" noChangeArrowheads="1"/>
          </p:cNvPicPr>
          <p:nvPr/>
        </p:nvPicPr>
        <p:blipFill>
          <a:blip r:embed="rId8" cstate="print"/>
          <a:srcRect/>
          <a:stretch>
            <a:fillRect/>
          </a:stretch>
        </p:blipFill>
        <p:spPr bwMode="auto">
          <a:xfrm rot="773879">
            <a:off x="9453563" y="374650"/>
            <a:ext cx="1541462" cy="1443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T</a:t>
            </a:r>
            <a:r>
              <a:rPr lang="en-US" sz="3600" dirty="0">
                <a:effectLst>
                  <a:outerShdw sx="1000" sy="1000" algn="ctr" rotWithShape="0">
                    <a:srgbClr val="000000"/>
                  </a:outerShdw>
                </a:effectLst>
                <a:latin typeface="Jokerman" pitchFamily="82" charset="0"/>
                <a:cs typeface="Tahoma" pitchFamily="34" charset="0"/>
              </a:rPr>
              <a:t>eam </a:t>
            </a:r>
            <a:r>
              <a:rPr lang="en-US" sz="4800" dirty="0">
                <a:effectLst>
                  <a:outerShdw sx="1000" sy="1000" algn="ctr" rotWithShape="0">
                    <a:srgbClr val="000000"/>
                  </a:outerShdw>
                </a:effectLst>
                <a:latin typeface="Jokerman" pitchFamily="82" charset="0"/>
                <a:cs typeface="Tahoma" pitchFamily="34" charset="0"/>
              </a:rPr>
              <a:t>H</a:t>
            </a:r>
            <a:r>
              <a:rPr lang="en-US" sz="3600" dirty="0">
                <a:effectLst>
                  <a:outerShdw sx="1000" sy="1000" algn="ctr" rotWithShape="0">
                    <a:srgbClr val="000000"/>
                  </a:outerShdw>
                </a:effectLst>
                <a:latin typeface="Jokerman" pitchFamily="82" charset="0"/>
                <a:cs typeface="Tahoma" pitchFamily="34" charset="0"/>
              </a:rPr>
              <a:t>eritage</a:t>
            </a:r>
          </a:p>
        </p:txBody>
      </p:sp>
      <p:pic>
        <p:nvPicPr>
          <p:cNvPr id="52226" name="Picture 11"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52227"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52228"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sp>
        <p:nvSpPr>
          <p:cNvPr id="52229" name="TextBox 3"/>
          <p:cNvSpPr txBox="1">
            <a:spLocks noChangeArrowheads="1"/>
          </p:cNvSpPr>
          <p:nvPr/>
        </p:nvSpPr>
        <p:spPr bwMode="auto">
          <a:xfrm>
            <a:off x="2905125" y="1676400"/>
            <a:ext cx="4098925" cy="1477963"/>
          </a:xfrm>
          <a:prstGeom prst="rect">
            <a:avLst/>
          </a:prstGeom>
          <a:noFill/>
          <a:ln w="9525">
            <a:noFill/>
            <a:miter lim="800000"/>
            <a:headEnd/>
            <a:tailEnd/>
          </a:ln>
        </p:spPr>
        <p:txBody>
          <a:bodyPr>
            <a:spAutoFit/>
          </a:bodyPr>
          <a:lstStyle/>
          <a:p>
            <a:pPr algn="ctr"/>
            <a:endParaRPr lang="en-GB"/>
          </a:p>
          <a:p>
            <a:pPr algn="ctr"/>
            <a:r>
              <a:rPr lang="en-US"/>
              <a:t>“Looks like the kind of game a </a:t>
            </a:r>
            <a:r>
              <a:rPr lang="en-US" i="1"/>
              <a:t>lot of people would like to play.”</a:t>
            </a:r>
          </a:p>
          <a:p>
            <a:pPr algn="ctr"/>
            <a:r>
              <a:rPr lang="en-US" i="1"/>
              <a:t>-Kotaku</a:t>
            </a:r>
            <a:endParaRPr lang="en-US"/>
          </a:p>
          <a:p>
            <a:endParaRPr lang="en-US"/>
          </a:p>
        </p:txBody>
      </p:sp>
      <p:pic>
        <p:nvPicPr>
          <p:cNvPr id="23" name="Picture 8" descr="C:\Documents and Settings\ngary\Desktop\incredibles_ver2.jpg"/>
          <p:cNvPicPr>
            <a:picLocks noChangeAspect="1" noChangeArrowheads="1"/>
          </p:cNvPicPr>
          <p:nvPr/>
        </p:nvPicPr>
        <p:blipFill>
          <a:blip r:embed="rId5" cstate="print"/>
          <a:srcRect/>
          <a:stretch>
            <a:fillRect/>
          </a:stretch>
        </p:blipFill>
        <p:spPr bwMode="auto">
          <a:xfrm rot="1116606">
            <a:off x="8551863" y="2008188"/>
            <a:ext cx="1900237" cy="2811462"/>
          </a:xfrm>
          <a:prstGeom prst="rect">
            <a:avLst/>
          </a:prstGeom>
          <a:noFill/>
          <a:ln w="9525">
            <a:noFill/>
            <a:miter lim="800000"/>
            <a:headEnd/>
            <a:tailEnd/>
          </a:ln>
          <a:effectLst>
            <a:outerShdw dist="127000" dir="2700000" algn="ctr" rotWithShape="0">
              <a:schemeClr val="tx1">
                <a:alpha val="80000"/>
              </a:schemeClr>
            </a:outerShdw>
          </a:effectLst>
        </p:spPr>
      </p:pic>
      <p:pic>
        <p:nvPicPr>
          <p:cNvPr id="24" name="Picture 9" descr="C:\Documents and Settings\ngary\Desktop\ratatouille-digital-large.jpg"/>
          <p:cNvPicPr>
            <a:picLocks noChangeAspect="1" noChangeArrowheads="1"/>
          </p:cNvPicPr>
          <p:nvPr/>
        </p:nvPicPr>
        <p:blipFill>
          <a:blip r:embed="rId6" cstate="print"/>
          <a:srcRect/>
          <a:stretch>
            <a:fillRect/>
          </a:stretch>
        </p:blipFill>
        <p:spPr bwMode="auto">
          <a:xfrm rot="365190">
            <a:off x="6938963" y="1968500"/>
            <a:ext cx="1589087" cy="2117725"/>
          </a:xfrm>
          <a:prstGeom prst="rect">
            <a:avLst/>
          </a:prstGeom>
          <a:noFill/>
          <a:ln w="9525">
            <a:noFill/>
            <a:miter lim="800000"/>
            <a:headEnd/>
            <a:tailEnd/>
          </a:ln>
          <a:effectLst>
            <a:outerShdw dist="127000" dir="2700000" algn="ctr" rotWithShape="0">
              <a:schemeClr val="tx1">
                <a:alpha val="80000"/>
              </a:schemeClr>
            </a:outerShdw>
          </a:effectLst>
        </p:spPr>
      </p:pic>
      <p:pic>
        <p:nvPicPr>
          <p:cNvPr id="1026" name="Picture 2"/>
          <p:cNvPicPr>
            <a:picLocks noChangeAspect="1" noChangeArrowheads="1"/>
          </p:cNvPicPr>
          <p:nvPr/>
        </p:nvPicPr>
        <p:blipFill>
          <a:blip r:embed="rId7" cstate="print"/>
          <a:srcRect/>
          <a:stretch>
            <a:fillRect/>
          </a:stretch>
        </p:blipFill>
        <p:spPr bwMode="auto">
          <a:xfrm rot="20801580">
            <a:off x="1120775" y="2297113"/>
            <a:ext cx="1865313" cy="2135187"/>
          </a:xfrm>
          <a:prstGeom prst="rect">
            <a:avLst/>
          </a:prstGeom>
          <a:noFill/>
          <a:ln w="9525">
            <a:noFill/>
            <a:miter lim="800000"/>
            <a:headEnd/>
            <a:tailEnd/>
          </a:ln>
          <a:effectLst>
            <a:outerShdw dist="127000" dir="2700000" algn="ctr" rotWithShape="0">
              <a:schemeClr val="tx1">
                <a:alpha val="80000"/>
              </a:schemeClr>
            </a:outerShdw>
          </a:effectLst>
        </p:spPr>
      </p:pic>
      <p:pic>
        <p:nvPicPr>
          <p:cNvPr id="1027" name="Picture 3"/>
          <p:cNvPicPr>
            <a:picLocks noChangeAspect="1" noChangeArrowheads="1"/>
          </p:cNvPicPr>
          <p:nvPr/>
        </p:nvPicPr>
        <p:blipFill>
          <a:blip r:embed="rId8" cstate="print"/>
          <a:srcRect/>
          <a:stretch>
            <a:fillRect/>
          </a:stretch>
        </p:blipFill>
        <p:spPr bwMode="auto">
          <a:xfrm rot="21114180">
            <a:off x="3149600" y="3644900"/>
            <a:ext cx="3294063" cy="962025"/>
          </a:xfrm>
          <a:prstGeom prst="rect">
            <a:avLst/>
          </a:prstGeom>
          <a:noFill/>
          <a:ln w="9525">
            <a:noFill/>
            <a:miter lim="800000"/>
            <a:headEnd/>
            <a:tailEnd/>
          </a:ln>
          <a:effectLst>
            <a:outerShdw dist="127000" dir="2700000" algn="ctr" rotWithShape="0">
              <a:schemeClr val="tx1">
                <a:alpha val="80000"/>
              </a:schemeClr>
            </a:outerShdw>
          </a:effectLst>
        </p:spPr>
      </p:pic>
      <p:pic>
        <p:nvPicPr>
          <p:cNvPr id="52234" name="Picture 8" descr="C:\Documents and Settings\jwu\My Documents\JWU\Art\External\Presentation\Greenlight\Nov 2009\ITSP\ITSP_Logo_Layers.png"/>
          <p:cNvPicPr>
            <a:picLocks noChangeAspect="1" noChangeArrowheads="1"/>
          </p:cNvPicPr>
          <p:nvPr/>
        </p:nvPicPr>
        <p:blipFill>
          <a:blip r:embed="rId9"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52236" name="Picture 12" descr="FuelCell Logo"/>
          <p:cNvPicPr>
            <a:picLocks noChangeAspect="1" noChangeArrowheads="1"/>
          </p:cNvPicPr>
          <p:nvPr/>
        </p:nvPicPr>
        <p:blipFill>
          <a:blip r:embed="rId10" cstate="print"/>
          <a:srcRect/>
          <a:stretch>
            <a:fillRect/>
          </a:stretch>
        </p:blipFill>
        <p:spPr bwMode="auto">
          <a:xfrm rot="297714">
            <a:off x="4788373" y="524499"/>
            <a:ext cx="2093499" cy="1178487"/>
          </a:xfrm>
          <a:prstGeom prst="rect">
            <a:avLst/>
          </a:prstGeom>
          <a:ln>
            <a:noFill/>
          </a:ln>
          <a:effectLst>
            <a:outerShdw dist="114300" dir="2700000" algn="tl" rotWithShape="0">
              <a:prstClr val="black">
                <a:alpha val="80000"/>
              </a:prst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p:cNvSpPr txBox="1">
            <a:spLocks noChangeArrowheads="1"/>
          </p:cNvSpPr>
          <p:nvPr/>
        </p:nvSpPr>
        <p:spPr bwMode="auto">
          <a:xfrm>
            <a:off x="822325" y="639763"/>
            <a:ext cx="8148638" cy="823912"/>
          </a:xfrm>
          <a:prstGeom prst="rect">
            <a:avLst/>
          </a:prstGeom>
          <a:noFill/>
          <a:ln w="9525">
            <a:noFill/>
            <a:miter lim="800000"/>
            <a:headEnd/>
            <a:tailEnd/>
          </a:ln>
        </p:spPr>
        <p:txBody>
          <a:bodyPr>
            <a:spAutoFit/>
          </a:bodyPr>
          <a:lstStyle/>
          <a:p>
            <a:pPr marL="285750" indent="-285750">
              <a:defRPr/>
            </a:pPr>
            <a:r>
              <a:rPr lang="en-US" sz="4800">
                <a:effectLst>
                  <a:outerShdw blurRad="38100" dist="38100" dir="2700000" algn="tl">
                    <a:srgbClr val="C0C0C0"/>
                  </a:outerShdw>
                </a:effectLst>
                <a:latin typeface="Jokerman" pitchFamily="82" charset="0"/>
                <a:cs typeface="Tahoma" pitchFamily="34" charset="0"/>
              </a:rPr>
              <a:t>R</a:t>
            </a:r>
            <a:r>
              <a:rPr lang="en-US" sz="3600">
                <a:effectLst>
                  <a:outerShdw blurRad="38100" dist="38100" dir="2700000" algn="tl">
                    <a:srgbClr val="C0C0C0"/>
                  </a:outerShdw>
                </a:effectLst>
                <a:latin typeface="Jokerman" pitchFamily="82" charset="0"/>
                <a:cs typeface="Tahoma" pitchFamily="34" charset="0"/>
              </a:rPr>
              <a:t>isk &amp; </a:t>
            </a:r>
            <a:r>
              <a:rPr lang="en-US" sz="4800">
                <a:effectLst>
                  <a:outerShdw blurRad="38100" dist="38100" dir="2700000" algn="tl">
                    <a:srgbClr val="C0C0C0"/>
                  </a:outerShdw>
                </a:effectLst>
                <a:latin typeface="Jokerman" pitchFamily="82" charset="0"/>
                <a:cs typeface="Tahoma" pitchFamily="34" charset="0"/>
              </a:rPr>
              <a:t>S</a:t>
            </a:r>
            <a:r>
              <a:rPr lang="en-US" sz="3600">
                <a:effectLst>
                  <a:outerShdw blurRad="38100" dist="38100" dir="2700000" algn="tl">
                    <a:srgbClr val="C0C0C0"/>
                  </a:outerShdw>
                </a:effectLst>
                <a:latin typeface="Jokerman" pitchFamily="82" charset="0"/>
                <a:cs typeface="Tahoma" pitchFamily="34" charset="0"/>
              </a:rPr>
              <a:t>uccess </a:t>
            </a:r>
            <a:r>
              <a:rPr lang="en-US" sz="4800">
                <a:effectLst>
                  <a:outerShdw blurRad="38100" dist="38100" dir="2700000" algn="tl">
                    <a:srgbClr val="C0C0C0"/>
                  </a:outerShdw>
                </a:effectLst>
                <a:latin typeface="Jokerman" pitchFamily="82" charset="0"/>
                <a:cs typeface="Tahoma" pitchFamily="34" charset="0"/>
              </a:rPr>
              <a:t>F</a:t>
            </a:r>
            <a:r>
              <a:rPr lang="en-US" sz="3600">
                <a:effectLst>
                  <a:outerShdw blurRad="38100" dist="38100" dir="2700000" algn="tl">
                    <a:srgbClr val="C0C0C0"/>
                  </a:outerShdw>
                </a:effectLst>
                <a:latin typeface="Jokerman" pitchFamily="82" charset="0"/>
                <a:cs typeface="Tahoma" pitchFamily="34" charset="0"/>
              </a:rPr>
              <a:t>actors</a:t>
            </a:r>
          </a:p>
        </p:txBody>
      </p:sp>
      <p:pic>
        <p:nvPicPr>
          <p:cNvPr id="54274" name="Picture 5"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54275"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8" name="TextBox 7"/>
          <p:cNvSpPr txBox="1">
            <a:spLocks noChangeArrowheads="1"/>
          </p:cNvSpPr>
          <p:nvPr/>
        </p:nvSpPr>
        <p:spPr bwMode="auto">
          <a:xfrm>
            <a:off x="1239838" y="1481138"/>
            <a:ext cx="7858125" cy="3724096"/>
          </a:xfrm>
          <a:prstGeom prst="rect">
            <a:avLst/>
          </a:prstGeom>
          <a:noFill/>
          <a:ln w="9525">
            <a:noFill/>
            <a:miter lim="800000"/>
            <a:headEnd/>
            <a:tailEnd/>
          </a:ln>
          <a:effectLst/>
        </p:spPr>
        <p:txBody>
          <a:bodyPr>
            <a:spAutoFit/>
          </a:bodyPr>
          <a:lstStyle/>
          <a:p>
            <a:pPr marL="285750" indent="-285750">
              <a:defRPr/>
            </a:pPr>
            <a:r>
              <a:rPr lang="en-US" sz="2400" dirty="0">
                <a:ln w="15875">
                  <a:solidFill>
                    <a:schemeClr val="tx1"/>
                  </a:solidFill>
                </a:ln>
                <a:solidFill>
                  <a:srgbClr val="00FF00"/>
                </a:solidFill>
                <a:effectLst>
                  <a:outerShdw dist="63500" dir="2700000" algn="ctr" rotWithShape="0">
                    <a:schemeClr val="tx1">
                      <a:alpha val="50000"/>
                    </a:schemeClr>
                  </a:outerShdw>
                </a:effectLst>
                <a:cs typeface="Tahoma" pitchFamily="34" charset="0"/>
              </a:rPr>
              <a:t>+</a:t>
            </a:r>
          </a:p>
          <a:p>
            <a:pPr marL="285750" indent="-285750">
              <a:buFontTx/>
              <a:buChar char="•"/>
              <a:defRPr/>
            </a:pPr>
            <a:r>
              <a:rPr lang="en-US" dirty="0">
                <a:cs typeface="Tahoma" pitchFamily="34" charset="0"/>
              </a:rPr>
              <a:t>Playable demo is very fun and shows immense potential </a:t>
            </a:r>
          </a:p>
          <a:p>
            <a:pPr marL="285750" indent="-285750">
              <a:buFontTx/>
              <a:buChar char="•"/>
              <a:defRPr/>
            </a:pPr>
            <a:r>
              <a:rPr lang="en-US" dirty="0">
                <a:cs typeface="Tahoma" pitchFamily="34" charset="0"/>
              </a:rPr>
              <a:t>Creator Michel Gagne is a world renowned artist with an iconic style</a:t>
            </a:r>
          </a:p>
          <a:p>
            <a:pPr marL="285750" indent="-285750">
              <a:buFontTx/>
              <a:buChar char="•"/>
              <a:defRPr/>
            </a:pPr>
            <a:r>
              <a:rPr lang="en-US" dirty="0">
                <a:cs typeface="Tahoma" pitchFamily="34" charset="0"/>
              </a:rPr>
              <a:t>Team has very creative and achievable goals for NGP mechanics</a:t>
            </a:r>
          </a:p>
          <a:p>
            <a:pPr marL="285750" indent="-285750">
              <a:buFontTx/>
              <a:buChar char="•"/>
              <a:defRPr/>
            </a:pPr>
            <a:r>
              <a:rPr lang="en-US" dirty="0">
                <a:cs typeface="Tahoma" pitchFamily="34" charset="0"/>
              </a:rPr>
              <a:t>Game design has broad crossover appeal to multiple audiences</a:t>
            </a:r>
          </a:p>
          <a:p>
            <a:pPr marL="285750" indent="-285750">
              <a:defRPr/>
            </a:pPr>
            <a:endParaRPr lang="en-US" sz="800" dirty="0">
              <a:cs typeface="Tahoma" pitchFamily="34" charset="0"/>
            </a:endParaRPr>
          </a:p>
          <a:p>
            <a:pPr marL="285750" indent="-285750">
              <a:defRPr/>
            </a:pPr>
            <a:r>
              <a:rPr lang="en-US" sz="2400" dirty="0">
                <a:ln w="15875">
                  <a:solidFill>
                    <a:schemeClr val="tx1"/>
                  </a:solidFill>
                </a:ln>
                <a:solidFill>
                  <a:srgbClr val="FF0066"/>
                </a:solidFill>
                <a:effectLst>
                  <a:outerShdw dist="63500" dir="2700000" algn="ctr" rotWithShape="0">
                    <a:schemeClr val="tx1">
                      <a:alpha val="50000"/>
                    </a:schemeClr>
                  </a:outerShdw>
                </a:effectLst>
                <a:cs typeface="Tahoma" pitchFamily="34" charset="0"/>
              </a:rPr>
              <a:t>-</a:t>
            </a:r>
          </a:p>
          <a:p>
            <a:pPr marL="285750" indent="-285750">
              <a:buFontTx/>
              <a:buChar char="•"/>
              <a:defRPr/>
            </a:pPr>
            <a:r>
              <a:rPr lang="en-US" dirty="0">
                <a:cs typeface="Tahoma" pitchFamily="34" charset="0"/>
              </a:rPr>
              <a:t>New Team (most have worked together for Midway/</a:t>
            </a:r>
            <a:r>
              <a:rPr lang="en-US" dirty="0" err="1">
                <a:cs typeface="Tahoma" pitchFamily="34" charset="0"/>
              </a:rPr>
              <a:t>Treyarch</a:t>
            </a:r>
            <a:r>
              <a:rPr lang="en-US" dirty="0">
                <a:cs typeface="Tahoma" pitchFamily="34" charset="0"/>
              </a:rPr>
              <a:t>)</a:t>
            </a:r>
          </a:p>
          <a:p>
            <a:pPr marL="285750" indent="-285750">
              <a:buFontTx/>
              <a:buChar char="•"/>
              <a:defRPr/>
            </a:pPr>
            <a:r>
              <a:rPr lang="en-US" dirty="0">
                <a:cs typeface="Tahoma" pitchFamily="34" charset="0"/>
              </a:rPr>
              <a:t>New Hardware</a:t>
            </a:r>
          </a:p>
          <a:p>
            <a:pPr marL="285750" indent="-285750">
              <a:buFontTx/>
              <a:buChar char="•"/>
              <a:defRPr/>
            </a:pPr>
            <a:r>
              <a:rPr lang="en-US" dirty="0">
                <a:cs typeface="Tahoma" pitchFamily="34" charset="0"/>
              </a:rPr>
              <a:t>New to Next Gen Console</a:t>
            </a:r>
          </a:p>
          <a:p>
            <a:pPr marL="285750" indent="-285750">
              <a:defRPr/>
            </a:pPr>
            <a:endParaRPr lang="en-US" dirty="0">
              <a:effectLst>
                <a:outerShdw blurRad="38100" dist="38100" dir="2700000" algn="tl">
                  <a:srgbClr val="C0C0C0"/>
                </a:outerShdw>
              </a:effectLst>
              <a:cs typeface="Tahoma" pitchFamily="34" charset="0"/>
            </a:endParaRPr>
          </a:p>
          <a:p>
            <a:pPr marL="285750" indent="-285750">
              <a:defRPr/>
            </a:pPr>
            <a:endParaRPr lang="en-US" dirty="0">
              <a:effectLst>
                <a:outerShdw blurRad="38100" dist="38100" dir="2700000" algn="tl">
                  <a:srgbClr val="C0C0C0"/>
                </a:outerShdw>
              </a:effectLst>
              <a:cs typeface="Tahoma" pitchFamily="34" charset="0"/>
            </a:endParaRPr>
          </a:p>
        </p:txBody>
      </p:sp>
      <p:sp>
        <p:nvSpPr>
          <p:cNvPr id="54277"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54278"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9"/>
          <p:cNvSpPr txBox="1">
            <a:spLocks noChangeArrowheads="1"/>
          </p:cNvSpPr>
          <p:nvPr/>
        </p:nvSpPr>
        <p:spPr bwMode="auto">
          <a:xfrm>
            <a:off x="822325" y="639763"/>
            <a:ext cx="8148638"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P</a:t>
            </a:r>
            <a:r>
              <a:rPr lang="en-US" sz="3600" dirty="0">
                <a:effectLst>
                  <a:outerShdw sx="1000" sy="1000" algn="ctr" rotWithShape="0">
                    <a:srgbClr val="000000"/>
                  </a:outerShdw>
                </a:effectLst>
                <a:latin typeface="Jokerman" pitchFamily="82" charset="0"/>
                <a:cs typeface="Tahoma" pitchFamily="34" charset="0"/>
              </a:rPr>
              <a:t>roject </a:t>
            </a:r>
            <a:r>
              <a:rPr lang="en-US" sz="4800" dirty="0">
                <a:effectLst>
                  <a:outerShdw sx="1000" sy="1000" algn="ctr" rotWithShape="0">
                    <a:srgbClr val="000000"/>
                  </a:outerShdw>
                </a:effectLst>
                <a:latin typeface="Jokerman" pitchFamily="82" charset="0"/>
                <a:cs typeface="Tahoma" pitchFamily="34" charset="0"/>
              </a:rPr>
              <a:t>S</a:t>
            </a:r>
            <a:r>
              <a:rPr lang="en-US" sz="3600" dirty="0">
                <a:effectLst>
                  <a:outerShdw sx="1000" sy="1000" algn="ctr" rotWithShape="0">
                    <a:srgbClr val="000000"/>
                  </a:outerShdw>
                </a:effectLst>
                <a:latin typeface="Jokerman" pitchFamily="82" charset="0"/>
                <a:cs typeface="Tahoma" pitchFamily="34" charset="0"/>
              </a:rPr>
              <a:t>cope</a:t>
            </a:r>
          </a:p>
        </p:txBody>
      </p:sp>
      <p:pic>
        <p:nvPicPr>
          <p:cNvPr id="56322" name="Picture 7"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21113"/>
            <a:ext cx="11522075" cy="2668587"/>
          </a:xfrm>
          <a:prstGeom prst="rect">
            <a:avLst/>
          </a:prstGeom>
          <a:noFill/>
          <a:ln w="9525">
            <a:noFill/>
            <a:miter lim="800000"/>
            <a:headEnd/>
            <a:tailEnd/>
          </a:ln>
        </p:spPr>
      </p:pic>
      <p:pic>
        <p:nvPicPr>
          <p:cNvPr id="56323"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10" name="TextBox 9"/>
          <p:cNvSpPr txBox="1">
            <a:spLocks noChangeArrowheads="1"/>
          </p:cNvSpPr>
          <p:nvPr/>
        </p:nvSpPr>
        <p:spPr bwMode="auto">
          <a:xfrm>
            <a:off x="1335088" y="1624013"/>
            <a:ext cx="8742362" cy="3570287"/>
          </a:xfrm>
          <a:prstGeom prst="rect">
            <a:avLst/>
          </a:prstGeom>
          <a:noFill/>
          <a:ln w="9525">
            <a:noFill/>
            <a:miter lim="800000"/>
            <a:headEnd/>
            <a:tailEnd/>
          </a:ln>
        </p:spPr>
        <p:txBody>
          <a:bodyPr>
            <a:spAutoFit/>
          </a:bodyPr>
          <a:lstStyle/>
          <a:p>
            <a:pPr indent="285750">
              <a:buFont typeface="Arial" charset="0"/>
              <a:buChar char="•"/>
              <a:defRPr/>
            </a:pPr>
            <a:r>
              <a:rPr lang="en-GB"/>
              <a:t>Product Scope – mid-size</a:t>
            </a:r>
          </a:p>
          <a:p>
            <a:pPr indent="285750">
              <a:buFont typeface="Arial" charset="0"/>
              <a:buChar char="•"/>
              <a:defRPr/>
            </a:pPr>
            <a:endParaRPr lang="en-US"/>
          </a:p>
          <a:p>
            <a:pPr indent="285750">
              <a:buFont typeface="Arial" charset="0"/>
              <a:buChar char="•"/>
              <a:defRPr/>
            </a:pPr>
            <a:r>
              <a:rPr lang="en-GB"/>
              <a:t>Development:18 months/9 team members (NGP launch)</a:t>
            </a:r>
          </a:p>
          <a:p>
            <a:pPr indent="285750">
              <a:buFont typeface="Arial" charset="0"/>
              <a:buChar char="•"/>
              <a:defRPr/>
            </a:pPr>
            <a:endParaRPr lang="en-GB"/>
          </a:p>
          <a:p>
            <a:pPr indent="285750">
              <a:buFont typeface="Arial" charset="0"/>
              <a:buChar char="•"/>
              <a:defRPr/>
            </a:pPr>
            <a:r>
              <a:rPr lang="en-GB"/>
              <a:t>Budget (including Sony production) – $1.8M</a:t>
            </a:r>
          </a:p>
          <a:p>
            <a:pPr indent="285750">
              <a:buFont typeface="Arial" charset="0"/>
              <a:buChar char="•"/>
              <a:defRPr/>
            </a:pPr>
            <a:endParaRPr lang="en-GB"/>
          </a:p>
          <a:p>
            <a:pPr indent="285750">
              <a:buFont typeface="Arial" charset="0"/>
              <a:buChar char="•"/>
              <a:defRPr/>
            </a:pPr>
            <a:r>
              <a:rPr lang="en-GB"/>
              <a:t>Break Even ($19.99 RPP w/$1M Marketing) – 176K units</a:t>
            </a:r>
          </a:p>
          <a:p>
            <a:pPr indent="285750">
              <a:buFont typeface="Arial" charset="0"/>
              <a:buChar char="•"/>
              <a:defRPr/>
            </a:pPr>
            <a:endParaRPr lang="en-GB"/>
          </a:p>
          <a:p>
            <a:pPr indent="285750">
              <a:buFont typeface="Arial" charset="0"/>
              <a:buChar char="•"/>
              <a:defRPr/>
            </a:pPr>
            <a:r>
              <a:rPr lang="en-GB"/>
              <a:t>15% ROI ($19.99 RPP w/$1M Marketing) – 207K units</a:t>
            </a:r>
          </a:p>
          <a:p>
            <a:pPr indent="285750">
              <a:buFont typeface="Arial" charset="0"/>
              <a:buChar char="•"/>
              <a:defRPr/>
            </a:pPr>
            <a:endParaRPr lang="en-GB"/>
          </a:p>
          <a:p>
            <a:pPr indent="285750">
              <a:buFont typeface="Arial" charset="0"/>
              <a:buChar char="•"/>
              <a:defRPr/>
            </a:pPr>
            <a:r>
              <a:rPr lang="en-GB"/>
              <a:t>35% ROS ($19.99 RPP w/$1M Marketing) – 359K units</a:t>
            </a:r>
          </a:p>
          <a:p>
            <a:pPr indent="285750">
              <a:buFont typeface="Arial" charset="0"/>
              <a:buNone/>
              <a:defRPr/>
            </a:pPr>
            <a:endParaRPr lang="en-US">
              <a:effectLst>
                <a:outerShdw blurRad="38100" dist="38100" dir="2700000" algn="tl">
                  <a:srgbClr val="C0C0C0"/>
                </a:outerShdw>
              </a:effectLst>
              <a:cs typeface="Tahoma" charset="0"/>
            </a:endParaRPr>
          </a:p>
          <a:p>
            <a:pPr indent="285750">
              <a:buFont typeface="Arial" charset="0"/>
              <a:buChar char="•"/>
              <a:defRPr/>
            </a:pPr>
            <a:endParaRPr lang="en-US" sz="1200">
              <a:effectLst>
                <a:outerShdw blurRad="38100" dist="38100" dir="2700000" algn="tl">
                  <a:srgbClr val="C0C0C0"/>
                </a:outerShdw>
              </a:effectLst>
              <a:cs typeface="Tahoma" charset="0"/>
            </a:endParaRPr>
          </a:p>
        </p:txBody>
      </p:sp>
      <p:sp>
        <p:nvSpPr>
          <p:cNvPr id="56325"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56326"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9"/>
          <p:cNvSpPr txBox="1">
            <a:spLocks noChangeArrowheads="1"/>
          </p:cNvSpPr>
          <p:nvPr/>
        </p:nvSpPr>
        <p:spPr bwMode="auto">
          <a:xfrm>
            <a:off x="822325" y="639763"/>
            <a:ext cx="8626475"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S</a:t>
            </a:r>
            <a:r>
              <a:rPr lang="en-US" sz="3600" dirty="0">
                <a:effectLst>
                  <a:outerShdw sx="1000" sy="1000" algn="ctr" rotWithShape="0">
                    <a:srgbClr val="000000"/>
                  </a:outerShdw>
                </a:effectLst>
                <a:latin typeface="Jokerman" pitchFamily="82" charset="0"/>
                <a:cs typeface="Tahoma" pitchFamily="34" charset="0"/>
              </a:rPr>
              <a:t>ummary</a:t>
            </a:r>
          </a:p>
        </p:txBody>
      </p:sp>
      <p:pic>
        <p:nvPicPr>
          <p:cNvPr id="58370" name="Picture 7"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pic>
        <p:nvPicPr>
          <p:cNvPr id="58371"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58372"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58373"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sp>
        <p:nvSpPr>
          <p:cNvPr id="13" name="TextBox 12"/>
          <p:cNvSpPr txBox="1">
            <a:spLocks noChangeArrowheads="1"/>
          </p:cNvSpPr>
          <p:nvPr/>
        </p:nvSpPr>
        <p:spPr bwMode="auto">
          <a:xfrm>
            <a:off x="895350" y="1798638"/>
            <a:ext cx="8915400" cy="1862137"/>
          </a:xfrm>
          <a:prstGeom prst="rect">
            <a:avLst/>
          </a:prstGeom>
          <a:noFill/>
          <a:ln w="9525">
            <a:noFill/>
            <a:miter lim="800000"/>
            <a:headEnd/>
            <a:tailEnd/>
          </a:ln>
        </p:spPr>
        <p:txBody>
          <a:bodyPr>
            <a:spAutoFit/>
          </a:bodyPr>
          <a:lstStyle/>
          <a:p>
            <a:pPr marL="285750" indent="-285750">
              <a:buFont typeface="Arial" charset="0"/>
              <a:buNone/>
              <a:defRPr/>
            </a:pPr>
            <a:r>
              <a:rPr lang="en-GB" dirty="0"/>
              <a:t/>
            </a:r>
            <a:br>
              <a:rPr lang="en-GB" dirty="0"/>
            </a:br>
            <a:endParaRPr lang="en-GB" sz="800" dirty="0"/>
          </a:p>
          <a:p>
            <a:pPr marL="285750" indent="-285750">
              <a:buFont typeface="Arial" charset="0"/>
              <a:buNone/>
              <a:defRPr/>
            </a:pPr>
            <a:r>
              <a:rPr lang="en-GB" dirty="0">
                <a:effectLst>
                  <a:outerShdw blurRad="38100" dist="38100" dir="2700000" algn="tl">
                    <a:srgbClr val="C0C0C0"/>
                  </a:outerShdw>
                </a:effectLst>
                <a:cs typeface="Tahoma" pitchFamily="34" charset="0"/>
              </a:rPr>
              <a:t>	</a:t>
            </a:r>
            <a:r>
              <a:rPr lang="en-GB" dirty="0">
                <a:cs typeface="Tahoma" pitchFamily="34" charset="0"/>
              </a:rPr>
              <a:t>We will deliver a innovative 2D adventure/shooter that appeals to the broadest spectrum of the Sony audience. In doing so we are taking a traditional genre and re-inventing it with </a:t>
            </a:r>
            <a:r>
              <a:rPr lang="en-GB" dirty="0" err="1">
                <a:cs typeface="Tahoma" pitchFamily="34" charset="0"/>
              </a:rPr>
              <a:t>gameplay</a:t>
            </a:r>
            <a:r>
              <a:rPr lang="en-GB" dirty="0">
                <a:cs typeface="Tahoma" pitchFamily="34" charset="0"/>
              </a:rPr>
              <a:t> that could only be experienced on the NGP!</a:t>
            </a:r>
          </a:p>
          <a:p>
            <a:pPr marL="285750" indent="-285750">
              <a:defRPr/>
            </a:pPr>
            <a:endParaRPr lang="en-US" dirty="0">
              <a:cs typeface="Tahom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7" descr="C:\Documents and Settings\jwu\My Documents\JWU\Art\External\Presentation\Greenlight\Nov 2009\ITSP\ITSP_PPT_OL_sml.png"/>
          <p:cNvPicPr>
            <a:picLocks noChangeAspect="1" noChangeArrowheads="1"/>
          </p:cNvPicPr>
          <p:nvPr/>
        </p:nvPicPr>
        <p:blipFill>
          <a:blip r:embed="rId3" cstate="print"/>
          <a:srcRect/>
          <a:stretch>
            <a:fillRect/>
          </a:stretch>
        </p:blipFill>
        <p:spPr bwMode="auto">
          <a:xfrm>
            <a:off x="0" y="3811588"/>
            <a:ext cx="11522075" cy="2668587"/>
          </a:xfrm>
          <a:prstGeom prst="rect">
            <a:avLst/>
          </a:prstGeom>
          <a:noFill/>
          <a:ln w="9525">
            <a:noFill/>
            <a:miter lim="800000"/>
            <a:headEnd/>
            <a:tailEnd/>
          </a:ln>
        </p:spPr>
      </p:pic>
      <p:sp>
        <p:nvSpPr>
          <p:cNvPr id="60418" name="Rectangle 9"/>
          <p:cNvSpPr>
            <a:spLocks noChangeArrowheads="1"/>
          </p:cNvSpPr>
          <p:nvPr/>
        </p:nvSpPr>
        <p:spPr bwMode="auto">
          <a:xfrm>
            <a:off x="1190625" y="1514475"/>
            <a:ext cx="8134350" cy="41624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7" name="TextBox 9"/>
          <p:cNvSpPr txBox="1">
            <a:spLocks noChangeArrowheads="1"/>
          </p:cNvSpPr>
          <p:nvPr/>
        </p:nvSpPr>
        <p:spPr bwMode="auto">
          <a:xfrm>
            <a:off x="822325" y="639763"/>
            <a:ext cx="8626475" cy="830262"/>
          </a:xfrm>
          <a:prstGeom prst="rect">
            <a:avLst/>
          </a:prstGeom>
          <a:noFill/>
          <a:ln w="9525">
            <a:noFill/>
            <a:miter lim="800000"/>
            <a:headEnd/>
            <a:tailEnd/>
          </a:ln>
        </p:spPr>
        <p:txBody>
          <a:bodyPr>
            <a:spAutoFit/>
          </a:bodyPr>
          <a:lstStyle/>
          <a:p>
            <a:pPr marL="285750" indent="-285750">
              <a:defRPr/>
            </a:pPr>
            <a:r>
              <a:rPr lang="en-US" sz="4800" dirty="0">
                <a:effectLst>
                  <a:outerShdw sx="1000" sy="1000" algn="ctr" rotWithShape="0">
                    <a:srgbClr val="000000"/>
                  </a:outerShdw>
                </a:effectLst>
                <a:latin typeface="Jokerman" pitchFamily="82" charset="0"/>
                <a:cs typeface="Tahoma" pitchFamily="34" charset="0"/>
              </a:rPr>
              <a:t>B</a:t>
            </a:r>
            <a:r>
              <a:rPr lang="en-US" sz="3600" dirty="0">
                <a:effectLst>
                  <a:outerShdw sx="1000" sy="1000" algn="ctr" rotWithShape="0">
                    <a:srgbClr val="000000"/>
                  </a:outerShdw>
                </a:effectLst>
                <a:latin typeface="Jokerman" pitchFamily="82" charset="0"/>
                <a:cs typeface="Tahoma" pitchFamily="34" charset="0"/>
              </a:rPr>
              <a:t>reakeven, </a:t>
            </a:r>
            <a:r>
              <a:rPr lang="en-US" sz="4400" dirty="0">
                <a:effectLst>
                  <a:outerShdw sx="1000" sy="1000" algn="ctr" rotWithShape="0">
                    <a:srgbClr val="000000"/>
                  </a:outerShdw>
                </a:effectLst>
                <a:latin typeface="Jokerman" pitchFamily="82" charset="0"/>
                <a:cs typeface="Tahoma" pitchFamily="34" charset="0"/>
              </a:rPr>
              <a:t>ROI</a:t>
            </a:r>
            <a:r>
              <a:rPr lang="en-US" sz="3600" dirty="0">
                <a:effectLst>
                  <a:outerShdw sx="1000" sy="1000" algn="ctr" rotWithShape="0">
                    <a:srgbClr val="000000"/>
                  </a:outerShdw>
                </a:effectLst>
                <a:latin typeface="Jokerman" pitchFamily="82" charset="0"/>
                <a:cs typeface="Tahoma" pitchFamily="34" charset="0"/>
              </a:rPr>
              <a:t> &amp; </a:t>
            </a:r>
            <a:r>
              <a:rPr lang="en-US" sz="4400" dirty="0">
                <a:effectLst>
                  <a:outerShdw sx="1000" sy="1000" algn="ctr" rotWithShape="0">
                    <a:srgbClr val="000000"/>
                  </a:outerShdw>
                </a:effectLst>
                <a:latin typeface="Jokerman" pitchFamily="82" charset="0"/>
                <a:cs typeface="Tahoma" pitchFamily="34" charset="0"/>
              </a:rPr>
              <a:t>ROS</a:t>
            </a:r>
          </a:p>
        </p:txBody>
      </p:sp>
      <p:pic>
        <p:nvPicPr>
          <p:cNvPr id="60420" name="Picture 4" descr="C:\Documents and Settings\jwu\My Documents\JWU\Art\External\Presentation\Greenlight\Nov 2009\playstation_logo_2.jpg"/>
          <p:cNvPicPr>
            <a:picLocks noChangeAspect="1" noChangeArrowheads="1"/>
          </p:cNvPicPr>
          <p:nvPr/>
        </p:nvPicPr>
        <p:blipFill>
          <a:blip r:embed="rId4" cstate="print"/>
          <a:srcRect/>
          <a:stretch>
            <a:fillRect/>
          </a:stretch>
        </p:blipFill>
        <p:spPr bwMode="auto">
          <a:xfrm>
            <a:off x="10621963" y="5580063"/>
            <a:ext cx="741362" cy="741362"/>
          </a:xfrm>
          <a:prstGeom prst="rect">
            <a:avLst/>
          </a:prstGeom>
          <a:noFill/>
          <a:ln w="9525">
            <a:noFill/>
            <a:miter lim="800000"/>
            <a:headEnd/>
            <a:tailEnd/>
          </a:ln>
        </p:spPr>
      </p:pic>
      <p:sp>
        <p:nvSpPr>
          <p:cNvPr id="60421" name="TextBox 5"/>
          <p:cNvSpPr txBox="1">
            <a:spLocks noChangeArrowheads="1"/>
          </p:cNvSpPr>
          <p:nvPr/>
        </p:nvSpPr>
        <p:spPr bwMode="auto">
          <a:xfrm>
            <a:off x="63500" y="6061075"/>
            <a:ext cx="2700338" cy="368300"/>
          </a:xfrm>
          <a:prstGeom prst="rect">
            <a:avLst/>
          </a:prstGeom>
          <a:noFill/>
          <a:ln w="9525">
            <a:noFill/>
            <a:miter lim="800000"/>
            <a:headEnd/>
            <a:tailEnd/>
          </a:ln>
        </p:spPr>
        <p:txBody>
          <a:bodyPr>
            <a:spAutoFit/>
          </a:bodyPr>
          <a:lstStyle/>
          <a:p>
            <a:r>
              <a:rPr lang="en-US">
                <a:solidFill>
                  <a:srgbClr val="AF3F3F"/>
                </a:solidFill>
                <a:latin typeface="Jokerman" pitchFamily="82" charset="0"/>
              </a:rPr>
              <a:t>Santa Monica Studio</a:t>
            </a:r>
          </a:p>
        </p:txBody>
      </p:sp>
      <p:pic>
        <p:nvPicPr>
          <p:cNvPr id="60422" name="Picture 8" descr="C:\Documents and Settings\jwu\My Documents\JWU\Art\External\Presentation\Greenlight\Nov 2009\ITSP\ITSP_Logo_Layers.png"/>
          <p:cNvPicPr>
            <a:picLocks noChangeAspect="1" noChangeArrowheads="1"/>
          </p:cNvPicPr>
          <p:nvPr/>
        </p:nvPicPr>
        <p:blipFill>
          <a:blip r:embed="rId5" cstate="print"/>
          <a:srcRect/>
          <a:stretch>
            <a:fillRect/>
          </a:stretch>
        </p:blipFill>
        <p:spPr bwMode="auto">
          <a:xfrm rot="773879">
            <a:off x="9453563" y="374650"/>
            <a:ext cx="1541462" cy="1443038"/>
          </a:xfrm>
          <a:prstGeom prst="rect">
            <a:avLst/>
          </a:prstGeom>
          <a:noFill/>
          <a:ln w="9525">
            <a:noFill/>
            <a:miter lim="800000"/>
            <a:headEnd/>
            <a:tailEnd/>
          </a:ln>
        </p:spPr>
      </p:pic>
      <p:pic>
        <p:nvPicPr>
          <p:cNvPr id="60423" name="Picture 9"/>
          <p:cNvPicPr>
            <a:picLocks noChangeAspect="1" noChangeArrowheads="1"/>
          </p:cNvPicPr>
          <p:nvPr/>
        </p:nvPicPr>
        <p:blipFill>
          <a:blip r:embed="rId6" cstate="print"/>
          <a:srcRect/>
          <a:stretch>
            <a:fillRect/>
          </a:stretch>
        </p:blipFill>
        <p:spPr bwMode="auto">
          <a:xfrm>
            <a:off x="1189038" y="1525588"/>
            <a:ext cx="8135937" cy="41687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7009</TotalTime>
  <Words>1756</Words>
  <Application>Microsoft Office PowerPoint</Application>
  <PresentationFormat>Custom</PresentationFormat>
  <Paragraphs>190</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Default Design</vt:lpstr>
      <vt:lpstr>Slide 1</vt:lpstr>
      <vt:lpstr>Slide 2</vt:lpstr>
      <vt:lpstr>Slide 3</vt:lpstr>
      <vt:lpstr>Slide 4</vt:lpstr>
      <vt:lpstr>Slide 5</vt:lpstr>
      <vt:lpstr>Slide 6</vt:lpstr>
      <vt:lpstr>Slide 7</vt:lpstr>
      <vt:lpstr>Game Play Video</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SCEE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Ideas Generation</dc:title>
  <dc:creator>ematthew</dc:creator>
  <cp:lastModifiedBy>ngary</cp:lastModifiedBy>
  <cp:revision>707</cp:revision>
  <dcterms:created xsi:type="dcterms:W3CDTF">2006-02-27T12:36:40Z</dcterms:created>
  <dcterms:modified xsi:type="dcterms:W3CDTF">2009-11-18T01:08:57Z</dcterms:modified>
</cp:coreProperties>
</file>